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5" r:id="rId4"/>
    <p:sldId id="266" r:id="rId5"/>
    <p:sldId id="259" r:id="rId6"/>
    <p:sldId id="260" r:id="rId7"/>
    <p:sldId id="296" r:id="rId8"/>
    <p:sldId id="455" r:id="rId9"/>
    <p:sldId id="387" r:id="rId10"/>
    <p:sldId id="443" r:id="rId11"/>
    <p:sldId id="45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08D42-B122-4752-8EBB-FDC2D30143D2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2C825-64DD-4D2D-911F-DF9E24FFA02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750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Falar</a:t>
            </a:r>
            <a:r>
              <a:rPr lang="pt-BR" baseline="0" dirty="0"/>
              <a:t> aqui da atuação da FDC pelo Brasil por meio dos Associados Regionais. Breve apresentação sobre a Barros Consultoria.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F4894D-64CC-4AFC-B7D6-79739F17BF99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233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594B8-677E-42CA-967E-D317FACAEA0A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53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35D-254B-4CB1-A570-15D3FC5FF567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F97-723E-45A1-9D6E-BDDB6C19BDA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405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35D-254B-4CB1-A570-15D3FC5FF567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F97-723E-45A1-9D6E-BDDB6C19BDA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0800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35D-254B-4CB1-A570-15D3FC5FF567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F97-723E-45A1-9D6E-BDDB6C19BDA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770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5439" y="858180"/>
            <a:ext cx="1074829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74293" y="3624287"/>
            <a:ext cx="8650583" cy="390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36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8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6544" y="1744365"/>
            <a:ext cx="9306082" cy="624466"/>
          </a:xfrm>
        </p:spPr>
        <p:txBody>
          <a:bodyPr lIns="0" tIns="0" rIns="0" bIns="0"/>
          <a:lstStyle>
            <a:lvl1pPr>
              <a:defRPr sz="405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2015" y="2606039"/>
            <a:ext cx="10915139" cy="390235"/>
          </a:xfrm>
        </p:spPr>
        <p:txBody>
          <a:bodyPr lIns="0" tIns="0" rIns="0" bIns="0"/>
          <a:lstStyle>
            <a:lvl1pPr>
              <a:defRPr sz="2536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1959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6544" y="1744365"/>
            <a:ext cx="9306082" cy="624466"/>
          </a:xfrm>
        </p:spPr>
        <p:txBody>
          <a:bodyPr lIns="0" tIns="0" rIns="0" bIns="0"/>
          <a:lstStyle>
            <a:lvl1pPr>
              <a:defRPr sz="405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59" y="1577340"/>
            <a:ext cx="5306639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574" y="1577340"/>
            <a:ext cx="5306639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504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6544" y="1744365"/>
            <a:ext cx="9306082" cy="624466"/>
          </a:xfrm>
        </p:spPr>
        <p:txBody>
          <a:bodyPr lIns="0" tIns="0" rIns="0" bIns="0"/>
          <a:lstStyle>
            <a:lvl1pPr>
              <a:defRPr sz="4058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419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307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FF9785E-1B76-4EAD-85C0-2A720007E5E9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29/11/2018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D72D89BC-2ABA-48D7-8B58-E4C979ADE3A5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72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pPr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617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131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35D-254B-4CB1-A570-15D3FC5FF567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F97-723E-45A1-9D6E-BDDB6C19BDA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859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35D-254B-4CB1-A570-15D3FC5FF567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F97-723E-45A1-9D6E-BDDB6C19BDA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866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35D-254B-4CB1-A570-15D3FC5FF567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F97-723E-45A1-9D6E-BDDB6C19BDA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84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35D-254B-4CB1-A570-15D3FC5FF567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F97-723E-45A1-9D6E-BDDB6C19BDA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555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35D-254B-4CB1-A570-15D3FC5FF567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F97-723E-45A1-9D6E-BDDB6C19BDA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4516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35D-254B-4CB1-A570-15D3FC5FF567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F97-723E-45A1-9D6E-BDDB6C19BDA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65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35D-254B-4CB1-A570-15D3FC5FF567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F97-723E-45A1-9D6E-BDDB6C19BDA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46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35D-254B-4CB1-A570-15D3FC5FF567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79F97-723E-45A1-9D6E-BDDB6C19BDA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020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135D-254B-4CB1-A570-15D3FC5FF567}" type="datetimeFigureOut">
              <a:rPr lang="pt-BR" smtClean="0"/>
              <a:t>29/11/2018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9F97-723E-45A1-9D6E-BDDB6C19BDA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99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2196590" cy="685513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2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46544" y="1744365"/>
            <a:ext cx="930608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2015" y="2606039"/>
            <a:ext cx="10915139" cy="3462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5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718" y="6377941"/>
            <a:ext cx="390373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58" y="6377941"/>
            <a:ext cx="28058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11/29/2018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3404" y="6377941"/>
            <a:ext cx="280580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43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15402">
        <a:defRPr>
          <a:latin typeface="+mn-lt"/>
          <a:ea typeface="+mn-ea"/>
          <a:cs typeface="+mn-cs"/>
        </a:defRPr>
      </a:lvl2pPr>
      <a:lvl3pPr marL="1030803">
        <a:defRPr>
          <a:latin typeface="+mn-lt"/>
          <a:ea typeface="+mn-ea"/>
          <a:cs typeface="+mn-cs"/>
        </a:defRPr>
      </a:lvl3pPr>
      <a:lvl4pPr marL="1546205">
        <a:defRPr>
          <a:latin typeface="+mn-lt"/>
          <a:ea typeface="+mn-ea"/>
          <a:cs typeface="+mn-cs"/>
        </a:defRPr>
      </a:lvl4pPr>
      <a:lvl5pPr marL="2061606">
        <a:defRPr>
          <a:latin typeface="+mn-lt"/>
          <a:ea typeface="+mn-ea"/>
          <a:cs typeface="+mn-cs"/>
        </a:defRPr>
      </a:lvl5pPr>
      <a:lvl6pPr marL="2577008">
        <a:defRPr>
          <a:latin typeface="+mn-lt"/>
          <a:ea typeface="+mn-ea"/>
          <a:cs typeface="+mn-cs"/>
        </a:defRPr>
      </a:lvl6pPr>
      <a:lvl7pPr marL="3092409">
        <a:defRPr>
          <a:latin typeface="+mn-lt"/>
          <a:ea typeface="+mn-ea"/>
          <a:cs typeface="+mn-cs"/>
        </a:defRPr>
      </a:lvl7pPr>
      <a:lvl8pPr marL="3607811">
        <a:defRPr>
          <a:latin typeface="+mn-lt"/>
          <a:ea typeface="+mn-ea"/>
          <a:cs typeface="+mn-cs"/>
        </a:defRPr>
      </a:lvl8pPr>
      <a:lvl9pPr marL="412321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15402">
        <a:defRPr>
          <a:latin typeface="+mn-lt"/>
          <a:ea typeface="+mn-ea"/>
          <a:cs typeface="+mn-cs"/>
        </a:defRPr>
      </a:lvl2pPr>
      <a:lvl3pPr marL="1030803">
        <a:defRPr>
          <a:latin typeface="+mn-lt"/>
          <a:ea typeface="+mn-ea"/>
          <a:cs typeface="+mn-cs"/>
        </a:defRPr>
      </a:lvl3pPr>
      <a:lvl4pPr marL="1546205">
        <a:defRPr>
          <a:latin typeface="+mn-lt"/>
          <a:ea typeface="+mn-ea"/>
          <a:cs typeface="+mn-cs"/>
        </a:defRPr>
      </a:lvl4pPr>
      <a:lvl5pPr marL="2061606">
        <a:defRPr>
          <a:latin typeface="+mn-lt"/>
          <a:ea typeface="+mn-ea"/>
          <a:cs typeface="+mn-cs"/>
        </a:defRPr>
      </a:lvl5pPr>
      <a:lvl6pPr marL="2577008">
        <a:defRPr>
          <a:latin typeface="+mn-lt"/>
          <a:ea typeface="+mn-ea"/>
          <a:cs typeface="+mn-cs"/>
        </a:defRPr>
      </a:lvl6pPr>
      <a:lvl7pPr marL="3092409">
        <a:defRPr>
          <a:latin typeface="+mn-lt"/>
          <a:ea typeface="+mn-ea"/>
          <a:cs typeface="+mn-cs"/>
        </a:defRPr>
      </a:lvl7pPr>
      <a:lvl8pPr marL="3607811">
        <a:defRPr>
          <a:latin typeface="+mn-lt"/>
          <a:ea typeface="+mn-ea"/>
          <a:cs typeface="+mn-cs"/>
        </a:defRPr>
      </a:lvl8pPr>
      <a:lvl9pPr marL="412321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fundacao-dom-cabral?trk=cws-ci2-coname-0-0" TargetMode="External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hyperlink" Target="https://www.youtube.com/user/FDCIdeas" TargetMode="External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ndacaoDomCabral/?fref=nf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hyperlink" Target="https://twitter.com/DomCabral?ref_src=twsrc%5etfw" TargetMode="External"/><Relationship Id="rId4" Type="http://schemas.openxmlformats.org/officeDocument/2006/relationships/image" Target="../media/image19.png"/><Relationship Id="rId9" Type="http://schemas.openxmlformats.org/officeDocument/2006/relationships/image" Target="../media/image22.png"/><Relationship Id="rId1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/>
          <p:cNvGrpSpPr/>
          <p:nvPr/>
        </p:nvGrpSpPr>
        <p:grpSpPr>
          <a:xfrm>
            <a:off x="0" y="0"/>
            <a:ext cx="12853851" cy="7171509"/>
            <a:chOff x="0" y="0"/>
            <a:chExt cx="12853851" cy="7171509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 rotWithShape="1">
            <a:blip r:embed="rId2"/>
            <a:srcRect r="1209" b="1965"/>
            <a:stretch/>
          </p:blipFill>
          <p:spPr>
            <a:xfrm>
              <a:off x="0" y="0"/>
              <a:ext cx="12853851" cy="7171509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 rotWithShape="1">
            <a:blip r:embed="rId2"/>
            <a:srcRect l="70093" t="62171" r="9687" b="26425"/>
            <a:stretch/>
          </p:blipFill>
          <p:spPr>
            <a:xfrm>
              <a:off x="9224210" y="5380465"/>
              <a:ext cx="2630905" cy="834189"/>
            </a:xfrm>
            <a:prstGeom prst="rect">
              <a:avLst/>
            </a:prstGeom>
          </p:spPr>
        </p:pic>
      </p:grpSp>
      <p:sp>
        <p:nvSpPr>
          <p:cNvPr id="8" name="CaixaDeTexto 7"/>
          <p:cNvSpPr txBox="1"/>
          <p:nvPr/>
        </p:nvSpPr>
        <p:spPr>
          <a:xfrm>
            <a:off x="9622584" y="5380465"/>
            <a:ext cx="1834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>
                <a:solidFill>
                  <a:srgbClr val="249FBC"/>
                </a:solidFill>
                <a:latin typeface="Trebuchet MS" panose="020B0603020202020204" pitchFamily="34" charset="0"/>
              </a:rPr>
              <a:t>PARA INDIVÍDUOS</a:t>
            </a:r>
          </a:p>
          <a:p>
            <a:r>
              <a:rPr lang="pt-BR" sz="1600" dirty="0">
                <a:solidFill>
                  <a:srgbClr val="249FBC"/>
                </a:solidFill>
                <a:latin typeface="Trebuchet MS" panose="020B0603020202020204" pitchFamily="34" charset="0"/>
              </a:rPr>
              <a:t>E  ORGANIZAÇÕES</a:t>
            </a:r>
          </a:p>
        </p:txBody>
      </p:sp>
    </p:spTree>
    <p:extLst>
      <p:ext uri="{BB962C8B-B14F-4D97-AF65-F5344CB8AC3E}">
        <p14:creationId xmlns:p14="http://schemas.microsoft.com/office/powerpoint/2010/main" val="3497139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m 20">
            <a:extLst>
              <a:ext uri="{FF2B5EF4-FFF2-40B4-BE49-F238E27FC236}">
                <a16:creationId xmlns:a16="http://schemas.microsoft.com/office/drawing/2014/main" id="{DF1FE36C-F614-4D79-998E-0D4BFEACD0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61" t="5867" r="41003" b="65843"/>
          <a:stretch/>
        </p:blipFill>
        <p:spPr>
          <a:xfrm>
            <a:off x="0" y="1315"/>
            <a:ext cx="12192000" cy="3883473"/>
          </a:xfrm>
          <a:prstGeom prst="rect">
            <a:avLst/>
          </a:prstGeom>
          <a:solidFill>
            <a:srgbClr val="249FBC"/>
          </a:solidFill>
        </p:spPr>
      </p:pic>
      <p:grpSp>
        <p:nvGrpSpPr>
          <p:cNvPr id="4" name="Grupo 3"/>
          <p:cNvGrpSpPr/>
          <p:nvPr/>
        </p:nvGrpSpPr>
        <p:grpSpPr>
          <a:xfrm>
            <a:off x="784130" y="4488159"/>
            <a:ext cx="4909685" cy="1435072"/>
            <a:chOff x="346205" y="5744907"/>
            <a:chExt cx="4909685" cy="1435072"/>
          </a:xfrm>
        </p:grpSpPr>
        <p:pic>
          <p:nvPicPr>
            <p:cNvPr id="13" name="Imagem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799" y="5744907"/>
              <a:ext cx="206376" cy="45719"/>
            </a:xfrm>
            <a:prstGeom prst="rect">
              <a:avLst/>
            </a:prstGeom>
          </p:spPr>
        </p:pic>
        <p:sp>
          <p:nvSpPr>
            <p:cNvPr id="23" name="Retângulo 22"/>
            <p:cNvSpPr/>
            <p:nvPr/>
          </p:nvSpPr>
          <p:spPr>
            <a:xfrm>
              <a:off x="346205" y="5825762"/>
              <a:ext cx="490968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626262"/>
                  </a:solidFill>
                </a:rPr>
                <a:t>Leonardo Teixeira</a:t>
              </a:r>
            </a:p>
            <a:p>
              <a:r>
                <a:rPr lang="pt-BR" sz="1600" b="1" dirty="0">
                  <a:solidFill>
                    <a:srgbClr val="626262"/>
                  </a:solidFill>
                </a:rPr>
                <a:t>PKT DESENVOLVIMENTO EMPRESARIAL</a:t>
              </a:r>
            </a:p>
            <a:p>
              <a:r>
                <a:rPr lang="pt-BR" sz="1600" dirty="0">
                  <a:solidFill>
                    <a:srgbClr val="626262"/>
                  </a:solidFill>
                </a:rPr>
                <a:t>      (19)3325-8224</a:t>
              </a:r>
            </a:p>
            <a:p>
              <a:r>
                <a:rPr lang="pt-BR" sz="1600" dirty="0">
                  <a:solidFill>
                    <a:srgbClr val="626262"/>
                  </a:solidFill>
                </a:rPr>
                <a:t>      leonardo@pktdesenvolvimento.com.br</a:t>
              </a:r>
            </a:p>
            <a:p>
              <a:endParaRPr lang="pt-BR" sz="1600" dirty="0">
                <a:solidFill>
                  <a:srgbClr val="626262"/>
                </a:solidFill>
              </a:endParaRPr>
            </a:p>
          </p:txBody>
        </p:sp>
      </p:grpSp>
      <p:pic>
        <p:nvPicPr>
          <p:cNvPr id="33" name="Imagem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412" y="3006653"/>
            <a:ext cx="1194920" cy="274344"/>
          </a:xfrm>
          <a:prstGeom prst="rect">
            <a:avLst/>
          </a:prstGeom>
        </p:spPr>
      </p:pic>
      <p:pic>
        <p:nvPicPr>
          <p:cNvPr id="34" name="Imagem 33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130" y="3280997"/>
            <a:ext cx="270552" cy="270552"/>
          </a:xfrm>
          <a:prstGeom prst="rect">
            <a:avLst/>
          </a:prstGeom>
        </p:spPr>
      </p:pic>
      <p:pic>
        <p:nvPicPr>
          <p:cNvPr id="35" name="Imagem 34">
            <a:hlinkClick r:id="rId8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861" y="3280997"/>
            <a:ext cx="270552" cy="270552"/>
          </a:xfrm>
          <a:prstGeom prst="rect">
            <a:avLst/>
          </a:prstGeom>
        </p:spPr>
      </p:pic>
      <p:pic>
        <p:nvPicPr>
          <p:cNvPr id="36" name="Imagem 35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5" y="3280997"/>
            <a:ext cx="270552" cy="27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m 36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656" y="3280997"/>
            <a:ext cx="270552" cy="270552"/>
          </a:xfrm>
          <a:prstGeom prst="rect">
            <a:avLst/>
          </a:prstGeom>
        </p:spPr>
      </p:pic>
      <p:pic>
        <p:nvPicPr>
          <p:cNvPr id="38" name="Imagem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669" y="552893"/>
            <a:ext cx="1721423" cy="1014084"/>
          </a:xfrm>
          <a:prstGeom prst="rect">
            <a:avLst/>
          </a:prstGeom>
        </p:spPr>
      </p:pic>
      <p:pic>
        <p:nvPicPr>
          <p:cNvPr id="22" name="Gráfico 21" descr="Telefone">
            <a:extLst>
              <a:ext uri="{FF2B5EF4-FFF2-40B4-BE49-F238E27FC236}">
                <a16:creationId xmlns:a16="http://schemas.microsoft.com/office/drawing/2014/main" id="{79093474-AB80-412D-8C49-F1ABB5BCD7FF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59268" y="5092193"/>
            <a:ext cx="280012" cy="280012"/>
          </a:xfrm>
          <a:prstGeom prst="rect">
            <a:avLst/>
          </a:prstGeom>
        </p:spPr>
      </p:pic>
      <p:pic>
        <p:nvPicPr>
          <p:cNvPr id="6" name="Gráfico 5" descr="Envelope">
            <a:extLst>
              <a:ext uri="{FF2B5EF4-FFF2-40B4-BE49-F238E27FC236}">
                <a16:creationId xmlns:a16="http://schemas.microsoft.com/office/drawing/2014/main" id="{E2F10924-641A-4760-9A5B-0AE42FC53EE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0863" y="5380837"/>
            <a:ext cx="231913" cy="231913"/>
          </a:xfrm>
          <a:prstGeom prst="rect">
            <a:avLst/>
          </a:prstGeom>
        </p:spPr>
      </p:pic>
      <p:grpSp>
        <p:nvGrpSpPr>
          <p:cNvPr id="14" name="Grupo 3">
            <a:extLst>
              <a:ext uri="{FF2B5EF4-FFF2-40B4-BE49-F238E27FC236}">
                <a16:creationId xmlns:a16="http://schemas.microsoft.com/office/drawing/2014/main" id="{2C4C681B-1E1F-4415-B1C7-D65CE458E04C}"/>
              </a:ext>
            </a:extLst>
          </p:cNvPr>
          <p:cNvGrpSpPr/>
          <p:nvPr/>
        </p:nvGrpSpPr>
        <p:grpSpPr>
          <a:xfrm>
            <a:off x="6793996" y="4481535"/>
            <a:ext cx="4909685" cy="1435072"/>
            <a:chOff x="346205" y="5744907"/>
            <a:chExt cx="4909685" cy="1435072"/>
          </a:xfrm>
        </p:grpSpPr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DAADDA03-0248-4452-93A5-5EFFC80E9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1799" y="5744907"/>
              <a:ext cx="206376" cy="45719"/>
            </a:xfrm>
            <a:prstGeom prst="rect">
              <a:avLst/>
            </a:prstGeom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37467B8D-D7E1-4597-87E3-DBD34CE7018C}"/>
                </a:ext>
              </a:extLst>
            </p:cNvPr>
            <p:cNvSpPr/>
            <p:nvPr/>
          </p:nvSpPr>
          <p:spPr>
            <a:xfrm>
              <a:off x="346205" y="5825762"/>
              <a:ext cx="490968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b="1" dirty="0">
                  <a:solidFill>
                    <a:srgbClr val="626262"/>
                  </a:solidFill>
                </a:rPr>
                <a:t>Rita Carvalho</a:t>
              </a:r>
            </a:p>
            <a:p>
              <a:r>
                <a:rPr lang="pt-BR" sz="1600" b="1" dirty="0">
                  <a:solidFill>
                    <a:srgbClr val="626262"/>
                  </a:solidFill>
                </a:rPr>
                <a:t>PKT DESENVOLVIMENTO EMPRESARIAL</a:t>
              </a:r>
            </a:p>
            <a:p>
              <a:r>
                <a:rPr lang="pt-BR" sz="1600" dirty="0">
                  <a:solidFill>
                    <a:srgbClr val="626262"/>
                  </a:solidFill>
                </a:rPr>
                <a:t>      (19)3325-8224</a:t>
              </a:r>
            </a:p>
            <a:p>
              <a:r>
                <a:rPr lang="pt-BR" sz="1600" dirty="0">
                  <a:solidFill>
                    <a:srgbClr val="626262"/>
                  </a:solidFill>
                </a:rPr>
                <a:t>      rita@pktdesenvolvimento.com.br</a:t>
              </a:r>
            </a:p>
            <a:p>
              <a:endParaRPr lang="pt-BR" sz="1600" dirty="0">
                <a:solidFill>
                  <a:srgbClr val="626262"/>
                </a:solidFill>
              </a:endParaRPr>
            </a:p>
          </p:txBody>
        </p:sp>
      </p:grpSp>
      <p:pic>
        <p:nvPicPr>
          <p:cNvPr id="17" name="Gráfico 16" descr="Telefone">
            <a:extLst>
              <a:ext uri="{FF2B5EF4-FFF2-40B4-BE49-F238E27FC236}">
                <a16:creationId xmlns:a16="http://schemas.microsoft.com/office/drawing/2014/main" id="{48783C69-F40B-439F-8F83-76C52BF08CB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69134" y="5085569"/>
            <a:ext cx="280012" cy="280012"/>
          </a:xfrm>
          <a:prstGeom prst="rect">
            <a:avLst/>
          </a:prstGeom>
        </p:spPr>
      </p:pic>
      <p:pic>
        <p:nvPicPr>
          <p:cNvPr id="18" name="Gráfico 17" descr="Envelope">
            <a:extLst>
              <a:ext uri="{FF2B5EF4-FFF2-40B4-BE49-F238E27FC236}">
                <a16:creationId xmlns:a16="http://schemas.microsoft.com/office/drawing/2014/main" id="{7C84EC03-7CE8-4E9B-A2B9-6FF1A727CE7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890729" y="5387465"/>
            <a:ext cx="231913" cy="23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6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BC95-72D0-4A8D-A662-21FBB8E0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08937E-463D-471B-8D5E-2EFA98FF9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9A8B69-1D66-48E1-8CAE-40AB5F280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" y="0"/>
            <a:ext cx="12180542" cy="686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573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F089F-E5E6-465F-B71A-87998569F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8AD5-6C44-4764-9E2B-0987304A7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6BA5B9-610F-4025-89EA-B032213FA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8" y="0"/>
            <a:ext cx="12169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92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249" y="858180"/>
            <a:ext cx="2296499" cy="291374"/>
          </a:xfrm>
          <a:prstGeom prst="rect">
            <a:avLst/>
          </a:prstGeom>
        </p:spPr>
        <p:txBody>
          <a:bodyPr vert="horz" wrap="square" lIns="0" tIns="13601" rIns="0" bIns="0" rtlCol="0">
            <a:spAutoFit/>
          </a:bodyPr>
          <a:lstStyle/>
          <a:p>
            <a:pPr marL="14317" defTabSz="1030803">
              <a:spcBef>
                <a:spcPts val="107"/>
              </a:spcBef>
            </a:pPr>
            <a:r>
              <a:rPr sz="1804" spc="-6" dirty="0">
                <a:solidFill>
                  <a:srgbClr val="FFFFFF"/>
                </a:solidFill>
                <a:latin typeface="Georgia"/>
                <a:cs typeface="Georgia"/>
              </a:rPr>
              <a:t>Fundação Dom </a:t>
            </a:r>
            <a:r>
              <a:rPr sz="1804" spc="-11" dirty="0">
                <a:solidFill>
                  <a:srgbClr val="FFFFFF"/>
                </a:solidFill>
                <a:latin typeface="Georgia"/>
                <a:cs typeface="Georgia"/>
              </a:rPr>
              <a:t>Cabral</a:t>
            </a:r>
            <a:endParaRPr sz="1804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9435" y="1879291"/>
            <a:ext cx="10526815" cy="1887855"/>
          </a:xfrm>
          <a:prstGeom prst="rect">
            <a:avLst/>
          </a:prstGeom>
        </p:spPr>
        <p:txBody>
          <a:bodyPr vert="horz" wrap="square" lIns="0" tIns="14317" rIns="0" bIns="0" rtlCol="0">
            <a:spAutoFit/>
          </a:bodyPr>
          <a:lstStyle/>
          <a:p>
            <a:pPr marL="14317" marR="5727">
              <a:spcBef>
                <a:spcPts val="113"/>
              </a:spcBef>
              <a:tabLst>
                <a:tab pos="7199873" algn="l"/>
                <a:tab pos="8717445" algn="l"/>
              </a:tabLst>
            </a:pPr>
            <a:r>
              <a:rPr spc="-6" dirty="0"/>
              <a:t>NOSSA FILOSOFIA </a:t>
            </a:r>
            <a:r>
              <a:rPr dirty="0"/>
              <a:t>não </a:t>
            </a:r>
            <a:r>
              <a:rPr spc="-6" dirty="0"/>
              <a:t>é </a:t>
            </a:r>
            <a:r>
              <a:rPr dirty="0"/>
              <a:t>trabalhar </a:t>
            </a:r>
            <a:r>
              <a:rPr spc="-6" dirty="0"/>
              <a:t>para</a:t>
            </a:r>
            <a:r>
              <a:rPr spc="-327" dirty="0"/>
              <a:t> </a:t>
            </a:r>
            <a:r>
              <a:rPr dirty="0"/>
              <a:t>os  </a:t>
            </a:r>
            <a:r>
              <a:rPr spc="-6" dirty="0"/>
              <a:t>clientes,</a:t>
            </a:r>
            <a:r>
              <a:rPr spc="17" dirty="0"/>
              <a:t> </a:t>
            </a:r>
            <a:r>
              <a:rPr dirty="0"/>
              <a:t>mas</a:t>
            </a:r>
            <a:r>
              <a:rPr spc="6" dirty="0"/>
              <a:t> </a:t>
            </a:r>
            <a:r>
              <a:rPr spc="299" dirty="0">
                <a:solidFill>
                  <a:srgbClr val="00AFEF"/>
                </a:solidFill>
              </a:rPr>
              <a:t>TRABALHAR	</a:t>
            </a:r>
            <a:r>
              <a:rPr spc="220" dirty="0">
                <a:solidFill>
                  <a:srgbClr val="00AFEF"/>
                </a:solidFill>
              </a:rPr>
              <a:t>COM	</a:t>
            </a:r>
            <a:r>
              <a:rPr spc="163" dirty="0">
                <a:solidFill>
                  <a:srgbClr val="00AFEF"/>
                </a:solidFill>
              </a:rPr>
              <a:t>OS</a:t>
            </a:r>
          </a:p>
          <a:p>
            <a:pPr marL="14317"/>
            <a:r>
              <a:rPr spc="293" dirty="0">
                <a:solidFill>
                  <a:srgbClr val="00AFEF"/>
                </a:solidFill>
              </a:rPr>
              <a:t>CLIENTES.</a:t>
            </a:r>
          </a:p>
        </p:txBody>
      </p:sp>
      <p:sp>
        <p:nvSpPr>
          <p:cNvPr id="4" name="object 4"/>
          <p:cNvSpPr/>
          <p:nvPr/>
        </p:nvSpPr>
        <p:spPr>
          <a:xfrm>
            <a:off x="731010" y="728465"/>
            <a:ext cx="329299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291553" y="0"/>
                </a:moveTo>
                <a:lnTo>
                  <a:pt x="0" y="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030803"/>
            <a:endParaRPr sz="202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3228" y="644279"/>
            <a:ext cx="1066926" cy="627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030803"/>
            <a:endParaRPr sz="202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3863" y="858180"/>
            <a:ext cx="1544124" cy="291374"/>
          </a:xfrm>
          <a:prstGeom prst="rect">
            <a:avLst/>
          </a:prstGeom>
        </p:spPr>
        <p:txBody>
          <a:bodyPr vert="horz" wrap="square" lIns="0" tIns="13601" rIns="0" bIns="0" rtlCol="0">
            <a:spAutoFit/>
          </a:bodyPr>
          <a:lstStyle/>
          <a:p>
            <a:pPr marL="14317" defTabSz="1030803">
              <a:spcBef>
                <a:spcPts val="107"/>
              </a:spcBef>
            </a:pPr>
            <a:r>
              <a:rPr sz="1804" b="1" spc="-6" dirty="0">
                <a:solidFill>
                  <a:srgbClr val="FFFFFF"/>
                </a:solidFill>
                <a:latin typeface="Georgia"/>
                <a:cs typeface="Georgia"/>
              </a:rPr>
              <a:t>Institucional</a:t>
            </a:r>
            <a:endParaRPr sz="1804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59282" y="728465"/>
            <a:ext cx="329299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291592" y="0"/>
                </a:moveTo>
                <a:lnTo>
                  <a:pt x="0" y="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030803"/>
            <a:endParaRPr sz="202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300856" y="6465247"/>
            <a:ext cx="1683718" cy="257280"/>
          </a:xfrm>
          <a:prstGeom prst="rect">
            <a:avLst/>
          </a:prstGeom>
        </p:spPr>
        <p:txBody>
          <a:bodyPr vert="horz" wrap="square" lIns="0" tIns="14317" rIns="0" bIns="0" rtlCol="0">
            <a:spAutoFit/>
          </a:bodyPr>
          <a:lstStyle/>
          <a:p>
            <a:pPr marL="14317" defTabSz="1030803">
              <a:spcBef>
                <a:spcPts val="113"/>
              </a:spcBef>
            </a:pPr>
            <a:r>
              <a:rPr sz="1578" spc="-6" dirty="0">
                <a:solidFill>
                  <a:srgbClr val="FFFFFF"/>
                </a:solidFill>
                <a:latin typeface="Georgia"/>
                <a:cs typeface="Georgia"/>
              </a:rPr>
              <a:t>*Números de</a:t>
            </a:r>
            <a:r>
              <a:rPr sz="1578" spc="-107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78" dirty="0">
                <a:solidFill>
                  <a:srgbClr val="FFFFFF"/>
                </a:solidFill>
                <a:latin typeface="Georgia"/>
                <a:cs typeface="Georgia"/>
              </a:rPr>
              <a:t>2016</a:t>
            </a:r>
            <a:endParaRPr sz="1578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58461" y="4188676"/>
            <a:ext cx="4365640" cy="1635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030803"/>
            <a:endParaRPr sz="202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67403" y="4296915"/>
            <a:ext cx="4547756" cy="1496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030803"/>
            <a:endParaRPr sz="202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06568" y="4211012"/>
            <a:ext cx="4269427" cy="1539829"/>
          </a:xfrm>
          <a:custGeom>
            <a:avLst/>
            <a:gdLst/>
            <a:ahLst/>
            <a:cxnLst/>
            <a:rect l="l" t="t" r="r" b="b"/>
            <a:pathLst>
              <a:path w="3787140" h="1365885">
                <a:moveTo>
                  <a:pt x="3559555" y="0"/>
                </a:moveTo>
                <a:lnTo>
                  <a:pt x="227584" y="0"/>
                </a:lnTo>
                <a:lnTo>
                  <a:pt x="181717" y="4622"/>
                </a:lnTo>
                <a:lnTo>
                  <a:pt x="138997" y="17879"/>
                </a:lnTo>
                <a:lnTo>
                  <a:pt x="100339" y="38857"/>
                </a:lnTo>
                <a:lnTo>
                  <a:pt x="66657" y="66643"/>
                </a:lnTo>
                <a:lnTo>
                  <a:pt x="38867" y="100322"/>
                </a:lnTo>
                <a:lnTo>
                  <a:pt x="17884" y="138981"/>
                </a:lnTo>
                <a:lnTo>
                  <a:pt x="4623" y="181706"/>
                </a:lnTo>
                <a:lnTo>
                  <a:pt x="0" y="227584"/>
                </a:lnTo>
                <a:lnTo>
                  <a:pt x="0" y="1137920"/>
                </a:lnTo>
                <a:lnTo>
                  <a:pt x="4623" y="1183786"/>
                </a:lnTo>
                <a:lnTo>
                  <a:pt x="17884" y="1226506"/>
                </a:lnTo>
                <a:lnTo>
                  <a:pt x="38867" y="1265164"/>
                </a:lnTo>
                <a:lnTo>
                  <a:pt x="66657" y="1298846"/>
                </a:lnTo>
                <a:lnTo>
                  <a:pt x="100339" y="1326636"/>
                </a:lnTo>
                <a:lnTo>
                  <a:pt x="138997" y="1347619"/>
                </a:lnTo>
                <a:lnTo>
                  <a:pt x="181717" y="1360880"/>
                </a:lnTo>
                <a:lnTo>
                  <a:pt x="227584" y="1365504"/>
                </a:lnTo>
                <a:lnTo>
                  <a:pt x="3559555" y="1365504"/>
                </a:lnTo>
                <a:lnTo>
                  <a:pt x="3605433" y="1360880"/>
                </a:lnTo>
                <a:lnTo>
                  <a:pt x="3648158" y="1347619"/>
                </a:lnTo>
                <a:lnTo>
                  <a:pt x="3686817" y="1326636"/>
                </a:lnTo>
                <a:lnTo>
                  <a:pt x="3720496" y="1298846"/>
                </a:lnTo>
                <a:lnTo>
                  <a:pt x="3748282" y="1265164"/>
                </a:lnTo>
                <a:lnTo>
                  <a:pt x="3769260" y="1226506"/>
                </a:lnTo>
                <a:lnTo>
                  <a:pt x="3782517" y="1183786"/>
                </a:lnTo>
                <a:lnTo>
                  <a:pt x="3787140" y="1137920"/>
                </a:lnTo>
                <a:lnTo>
                  <a:pt x="3787140" y="227584"/>
                </a:lnTo>
                <a:lnTo>
                  <a:pt x="3782517" y="181706"/>
                </a:lnTo>
                <a:lnTo>
                  <a:pt x="3769260" y="138981"/>
                </a:lnTo>
                <a:lnTo>
                  <a:pt x="3748282" y="100322"/>
                </a:lnTo>
                <a:lnTo>
                  <a:pt x="3720496" y="66643"/>
                </a:lnTo>
                <a:lnTo>
                  <a:pt x="3686817" y="38857"/>
                </a:lnTo>
                <a:lnTo>
                  <a:pt x="3648158" y="17879"/>
                </a:lnTo>
                <a:lnTo>
                  <a:pt x="3605433" y="4622"/>
                </a:lnTo>
                <a:lnTo>
                  <a:pt x="3559555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pPr defTabSz="1030803"/>
            <a:endParaRPr sz="202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76084" y="4376090"/>
            <a:ext cx="3932970" cy="1198755"/>
          </a:xfrm>
          <a:prstGeom prst="rect">
            <a:avLst/>
          </a:prstGeom>
        </p:spPr>
        <p:txBody>
          <a:bodyPr vert="horz" wrap="square" lIns="0" tIns="14317" rIns="0" bIns="0" rtlCol="0">
            <a:spAutoFit/>
          </a:bodyPr>
          <a:lstStyle/>
          <a:p>
            <a:pPr algn="ctr" defTabSz="1030803">
              <a:lnSpc>
                <a:spcPts val="2412"/>
              </a:lnSpc>
              <a:spcBef>
                <a:spcPts val="113"/>
              </a:spcBef>
            </a:pPr>
            <a:r>
              <a:rPr sz="2029" b="1" spc="-6" dirty="0">
                <a:solidFill>
                  <a:srgbClr val="00AFEF"/>
                </a:solidFill>
                <a:latin typeface="Arial"/>
                <a:cs typeface="Arial"/>
              </a:rPr>
              <a:t>Cerca</a:t>
            </a:r>
            <a:r>
              <a:rPr sz="2029" b="1" dirty="0">
                <a:solidFill>
                  <a:srgbClr val="00AFEF"/>
                </a:solidFill>
                <a:latin typeface="Arial"/>
                <a:cs typeface="Arial"/>
              </a:rPr>
              <a:t> de</a:t>
            </a:r>
            <a:endParaRPr sz="2029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1030803">
              <a:lnSpc>
                <a:spcPts val="4306"/>
              </a:lnSpc>
            </a:pPr>
            <a:r>
              <a:rPr sz="3607" b="1" dirty="0">
                <a:solidFill>
                  <a:srgbClr val="00AFEF"/>
                </a:solidFill>
                <a:latin typeface="Arial"/>
                <a:cs typeface="Arial"/>
              </a:rPr>
              <a:t>27 </a:t>
            </a:r>
            <a:r>
              <a:rPr sz="3607" b="1" spc="-6" dirty="0">
                <a:solidFill>
                  <a:srgbClr val="00AFEF"/>
                </a:solidFill>
                <a:latin typeface="Arial"/>
                <a:cs typeface="Arial"/>
              </a:rPr>
              <a:t>mil</a:t>
            </a:r>
            <a:r>
              <a:rPr sz="2255" b="1" spc="-6" dirty="0">
                <a:solidFill>
                  <a:srgbClr val="00AFEF"/>
                </a:solidFill>
                <a:latin typeface="Arial"/>
                <a:cs typeface="Arial"/>
              </a:rPr>
              <a:t>*</a:t>
            </a:r>
            <a:r>
              <a:rPr sz="2255" b="1" spc="304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607" b="1" spc="-6" dirty="0">
                <a:solidFill>
                  <a:srgbClr val="00AFEF"/>
                </a:solidFill>
                <a:latin typeface="Arial"/>
                <a:cs typeface="Arial"/>
              </a:rPr>
              <a:t>executivos</a:t>
            </a:r>
            <a:endParaRPr sz="3607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1030803">
              <a:spcBef>
                <a:spcPts val="51"/>
              </a:spcBef>
            </a:pPr>
            <a:r>
              <a:rPr sz="2029" b="1" dirty="0">
                <a:solidFill>
                  <a:srgbClr val="00AFEF"/>
                </a:solidFill>
                <a:latin typeface="Arial"/>
                <a:cs typeface="Arial"/>
              </a:rPr>
              <a:t>participantes por</a:t>
            </a:r>
            <a:r>
              <a:rPr sz="2029" b="1" spc="-45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29" b="1" dirty="0">
                <a:solidFill>
                  <a:srgbClr val="00AFEF"/>
                </a:solidFill>
                <a:latin typeface="Arial"/>
                <a:cs typeface="Arial"/>
              </a:rPr>
              <a:t>ano</a:t>
            </a:r>
            <a:endParaRPr sz="202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33667" y="4185240"/>
            <a:ext cx="4363922" cy="1633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030803"/>
            <a:endParaRPr sz="202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31599" y="4293479"/>
            <a:ext cx="4164623" cy="14964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030803"/>
            <a:endParaRPr sz="202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81773" y="4207575"/>
            <a:ext cx="4267995" cy="1537681"/>
          </a:xfrm>
          <a:custGeom>
            <a:avLst/>
            <a:gdLst/>
            <a:ahLst/>
            <a:cxnLst/>
            <a:rect l="l" t="t" r="r" b="b"/>
            <a:pathLst>
              <a:path w="3785870" h="1363979">
                <a:moveTo>
                  <a:pt x="3558286" y="0"/>
                </a:moveTo>
                <a:lnTo>
                  <a:pt x="227330" y="0"/>
                </a:lnTo>
                <a:lnTo>
                  <a:pt x="181500" y="4616"/>
                </a:lnTo>
                <a:lnTo>
                  <a:pt x="138820" y="17857"/>
                </a:lnTo>
                <a:lnTo>
                  <a:pt x="100204" y="38810"/>
                </a:lnTo>
                <a:lnTo>
                  <a:pt x="66563" y="66563"/>
                </a:lnTo>
                <a:lnTo>
                  <a:pt x="38810" y="100204"/>
                </a:lnTo>
                <a:lnTo>
                  <a:pt x="17857" y="138820"/>
                </a:lnTo>
                <a:lnTo>
                  <a:pt x="4616" y="181500"/>
                </a:lnTo>
                <a:lnTo>
                  <a:pt x="0" y="227329"/>
                </a:lnTo>
                <a:lnTo>
                  <a:pt x="0" y="1136637"/>
                </a:lnTo>
                <a:lnTo>
                  <a:pt x="4616" y="1182456"/>
                </a:lnTo>
                <a:lnTo>
                  <a:pt x="17857" y="1225132"/>
                </a:lnTo>
                <a:lnTo>
                  <a:pt x="38810" y="1263749"/>
                </a:lnTo>
                <a:lnTo>
                  <a:pt x="66563" y="1297395"/>
                </a:lnTo>
                <a:lnTo>
                  <a:pt x="100204" y="1325155"/>
                </a:lnTo>
                <a:lnTo>
                  <a:pt x="138820" y="1346115"/>
                </a:lnTo>
                <a:lnTo>
                  <a:pt x="181500" y="1359361"/>
                </a:lnTo>
                <a:lnTo>
                  <a:pt x="227330" y="1363979"/>
                </a:lnTo>
                <a:lnTo>
                  <a:pt x="3558286" y="1363979"/>
                </a:lnTo>
                <a:lnTo>
                  <a:pt x="3604115" y="1359361"/>
                </a:lnTo>
                <a:lnTo>
                  <a:pt x="3646795" y="1346115"/>
                </a:lnTo>
                <a:lnTo>
                  <a:pt x="3685411" y="1325155"/>
                </a:lnTo>
                <a:lnTo>
                  <a:pt x="3719052" y="1297395"/>
                </a:lnTo>
                <a:lnTo>
                  <a:pt x="3746805" y="1263749"/>
                </a:lnTo>
                <a:lnTo>
                  <a:pt x="3767758" y="1225132"/>
                </a:lnTo>
                <a:lnTo>
                  <a:pt x="3780999" y="1182456"/>
                </a:lnTo>
                <a:lnTo>
                  <a:pt x="3785616" y="1136637"/>
                </a:lnTo>
                <a:lnTo>
                  <a:pt x="3785616" y="227329"/>
                </a:lnTo>
                <a:lnTo>
                  <a:pt x="3780999" y="181500"/>
                </a:lnTo>
                <a:lnTo>
                  <a:pt x="3767758" y="138820"/>
                </a:lnTo>
                <a:lnTo>
                  <a:pt x="3746805" y="100204"/>
                </a:lnTo>
                <a:lnTo>
                  <a:pt x="3719052" y="66563"/>
                </a:lnTo>
                <a:lnTo>
                  <a:pt x="3685411" y="38810"/>
                </a:lnTo>
                <a:lnTo>
                  <a:pt x="3646795" y="17857"/>
                </a:lnTo>
                <a:lnTo>
                  <a:pt x="3604115" y="4616"/>
                </a:lnTo>
                <a:lnTo>
                  <a:pt x="3558286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>
            <a:pPr defTabSz="1030803"/>
            <a:endParaRPr sz="202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741712" y="4372226"/>
            <a:ext cx="3549981" cy="1198755"/>
          </a:xfrm>
          <a:prstGeom prst="rect">
            <a:avLst/>
          </a:prstGeom>
        </p:spPr>
        <p:txBody>
          <a:bodyPr vert="horz" wrap="square" lIns="0" tIns="14317" rIns="0" bIns="0" rtlCol="0">
            <a:spAutoFit/>
          </a:bodyPr>
          <a:lstStyle/>
          <a:p>
            <a:pPr algn="ctr" defTabSz="1030803">
              <a:lnSpc>
                <a:spcPts val="2412"/>
              </a:lnSpc>
              <a:spcBef>
                <a:spcPts val="113"/>
              </a:spcBef>
            </a:pPr>
            <a:r>
              <a:rPr sz="2029" b="1" spc="-6" dirty="0">
                <a:solidFill>
                  <a:srgbClr val="00AFEF"/>
                </a:solidFill>
                <a:latin typeface="Arial"/>
                <a:cs typeface="Arial"/>
              </a:rPr>
              <a:t>Cerca </a:t>
            </a:r>
            <a:r>
              <a:rPr sz="2029" b="1" dirty="0">
                <a:solidFill>
                  <a:srgbClr val="00AFEF"/>
                </a:solidFill>
                <a:latin typeface="Arial"/>
                <a:cs typeface="Arial"/>
              </a:rPr>
              <a:t>de</a:t>
            </a:r>
            <a:endParaRPr sz="2029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1030803">
              <a:lnSpc>
                <a:spcPts val="4306"/>
              </a:lnSpc>
            </a:pPr>
            <a:r>
              <a:rPr sz="3607" b="1" spc="-6" dirty="0">
                <a:solidFill>
                  <a:srgbClr val="00AFEF"/>
                </a:solidFill>
                <a:latin typeface="Arial"/>
                <a:cs typeface="Arial"/>
              </a:rPr>
              <a:t>2.100</a:t>
            </a:r>
            <a:r>
              <a:rPr sz="2255" b="1" spc="-6" dirty="0">
                <a:solidFill>
                  <a:srgbClr val="00AFEF"/>
                </a:solidFill>
                <a:latin typeface="Arial"/>
                <a:cs typeface="Arial"/>
              </a:rPr>
              <a:t>*</a:t>
            </a:r>
            <a:r>
              <a:rPr sz="2255" b="1" spc="299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3607" b="1" spc="-6" dirty="0">
                <a:solidFill>
                  <a:srgbClr val="00AFEF"/>
                </a:solidFill>
                <a:latin typeface="Arial"/>
                <a:cs typeface="Arial"/>
              </a:rPr>
              <a:t>empresas</a:t>
            </a:r>
            <a:endParaRPr sz="3607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1030803">
              <a:spcBef>
                <a:spcPts val="51"/>
              </a:spcBef>
            </a:pPr>
            <a:r>
              <a:rPr sz="2029" b="1" dirty="0">
                <a:solidFill>
                  <a:srgbClr val="00AFEF"/>
                </a:solidFill>
                <a:latin typeface="Arial"/>
                <a:cs typeface="Arial"/>
              </a:rPr>
              <a:t>clientes por</a:t>
            </a:r>
            <a:r>
              <a:rPr sz="2029" b="1" spc="-39" dirty="0">
                <a:solidFill>
                  <a:srgbClr val="00AFEF"/>
                </a:solidFill>
                <a:latin typeface="Arial"/>
                <a:cs typeface="Arial"/>
              </a:rPr>
              <a:t> </a:t>
            </a:r>
            <a:r>
              <a:rPr sz="2029" b="1" dirty="0">
                <a:solidFill>
                  <a:srgbClr val="00AFEF"/>
                </a:solidFill>
                <a:latin typeface="Arial"/>
                <a:cs typeface="Arial"/>
              </a:rPr>
              <a:t>ano</a:t>
            </a:r>
            <a:endParaRPr sz="2029">
              <a:solidFill>
                <a:prstClr val="black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249" y="858180"/>
            <a:ext cx="2296499" cy="291374"/>
          </a:xfrm>
          <a:prstGeom prst="rect">
            <a:avLst/>
          </a:prstGeom>
        </p:spPr>
        <p:txBody>
          <a:bodyPr vert="horz" wrap="square" lIns="0" tIns="13601" rIns="0" bIns="0" rtlCol="0">
            <a:spAutoFit/>
          </a:bodyPr>
          <a:lstStyle/>
          <a:p>
            <a:pPr marL="14317" defTabSz="1030803">
              <a:spcBef>
                <a:spcPts val="107"/>
              </a:spcBef>
            </a:pPr>
            <a:r>
              <a:rPr sz="1804" spc="-6" dirty="0">
                <a:solidFill>
                  <a:srgbClr val="FFFFFF"/>
                </a:solidFill>
                <a:latin typeface="Georgia"/>
                <a:cs typeface="Georgia"/>
              </a:rPr>
              <a:t>Fundação Dom </a:t>
            </a:r>
            <a:r>
              <a:rPr sz="1804" spc="-11" dirty="0">
                <a:solidFill>
                  <a:srgbClr val="FFFFFF"/>
                </a:solidFill>
                <a:latin typeface="Georgia"/>
                <a:cs typeface="Georgia"/>
              </a:rPr>
              <a:t>Cabral</a:t>
            </a:r>
            <a:endParaRPr sz="1804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57839" y="1744365"/>
            <a:ext cx="4042497" cy="638923"/>
          </a:xfrm>
          <a:prstGeom prst="rect">
            <a:avLst/>
          </a:prstGeom>
        </p:spPr>
        <p:txBody>
          <a:bodyPr vert="horz" wrap="square" lIns="0" tIns="14317" rIns="0" bIns="0" rtlCol="0">
            <a:spAutoFit/>
          </a:bodyPr>
          <a:lstStyle/>
          <a:p>
            <a:pPr marL="14317">
              <a:spcBef>
                <a:spcPts val="113"/>
              </a:spcBef>
            </a:pPr>
            <a:r>
              <a:rPr dirty="0"/>
              <a:t>NOSSOS</a:t>
            </a:r>
            <a:r>
              <a:rPr spc="-79" dirty="0"/>
              <a:t> </a:t>
            </a:r>
            <a:r>
              <a:rPr dirty="0"/>
              <a:t>CAMPI</a:t>
            </a:r>
          </a:p>
        </p:txBody>
      </p:sp>
      <p:sp>
        <p:nvSpPr>
          <p:cNvPr id="4" name="object 4"/>
          <p:cNvSpPr/>
          <p:nvPr/>
        </p:nvSpPr>
        <p:spPr>
          <a:xfrm>
            <a:off x="731010" y="728465"/>
            <a:ext cx="329299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291553" y="0"/>
                </a:moveTo>
                <a:lnTo>
                  <a:pt x="0" y="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030803"/>
            <a:endParaRPr sz="202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3228" y="644279"/>
            <a:ext cx="1066926" cy="627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030803"/>
            <a:endParaRPr sz="202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3863" y="858180"/>
            <a:ext cx="1544124" cy="291374"/>
          </a:xfrm>
          <a:prstGeom prst="rect">
            <a:avLst/>
          </a:prstGeom>
        </p:spPr>
        <p:txBody>
          <a:bodyPr vert="horz" wrap="square" lIns="0" tIns="13601" rIns="0" bIns="0" rtlCol="0">
            <a:spAutoFit/>
          </a:bodyPr>
          <a:lstStyle/>
          <a:p>
            <a:pPr marL="14317" defTabSz="1030803">
              <a:spcBef>
                <a:spcPts val="107"/>
              </a:spcBef>
            </a:pPr>
            <a:r>
              <a:rPr sz="1804" b="1" spc="-6" dirty="0">
                <a:solidFill>
                  <a:srgbClr val="FFFFFF"/>
                </a:solidFill>
                <a:latin typeface="Georgia"/>
                <a:cs typeface="Georgia"/>
              </a:rPr>
              <a:t>Institucional</a:t>
            </a:r>
            <a:endParaRPr sz="1804">
              <a:solidFill>
                <a:prstClr val="black"/>
              </a:solidFill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59282" y="728465"/>
            <a:ext cx="329299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291592" y="0"/>
                </a:moveTo>
                <a:lnTo>
                  <a:pt x="0" y="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defTabSz="1030803"/>
            <a:endParaRPr sz="202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57839" y="2456996"/>
            <a:ext cx="3485553" cy="3475533"/>
          </a:xfrm>
          <a:prstGeom prst="rect">
            <a:avLst/>
          </a:prstGeom>
        </p:spPr>
        <p:txBody>
          <a:bodyPr vert="horz" wrap="square" lIns="0" tIns="14317" rIns="0" bIns="0" rtlCol="0">
            <a:spAutoFit/>
          </a:bodyPr>
          <a:lstStyle/>
          <a:p>
            <a:pPr marL="14317" defTabSz="1030803">
              <a:spcBef>
                <a:spcPts val="113"/>
              </a:spcBef>
            </a:pPr>
            <a:r>
              <a:rPr sz="2029" spc="-6" dirty="0">
                <a:solidFill>
                  <a:srgbClr val="FFFFFF"/>
                </a:solidFill>
                <a:latin typeface="Arial"/>
                <a:cs typeface="Arial"/>
              </a:rPr>
              <a:t>CAMPUS </a:t>
            </a:r>
            <a:r>
              <a:rPr sz="2029" dirty="0">
                <a:solidFill>
                  <a:srgbClr val="FFFFFF"/>
                </a:solidFill>
                <a:latin typeface="Arial"/>
                <a:cs typeface="Arial"/>
              </a:rPr>
              <a:t>ALOYSIO</a:t>
            </a:r>
            <a:r>
              <a:rPr sz="2029" spc="-1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29" spc="-23" dirty="0">
                <a:solidFill>
                  <a:srgbClr val="FFFFFF"/>
                </a:solidFill>
                <a:latin typeface="Arial"/>
                <a:cs typeface="Arial"/>
              </a:rPr>
              <a:t>FARIA</a:t>
            </a:r>
            <a:endParaRPr sz="2029">
              <a:solidFill>
                <a:prstClr val="black"/>
              </a:solidFill>
              <a:latin typeface="Arial"/>
              <a:cs typeface="Arial"/>
            </a:endParaRPr>
          </a:p>
          <a:p>
            <a:pPr marL="14317" defTabSz="1030803"/>
            <a:r>
              <a:rPr sz="2029" spc="-6" dirty="0">
                <a:solidFill>
                  <a:srgbClr val="FFFFFF"/>
                </a:solidFill>
                <a:latin typeface="Arial"/>
                <a:cs typeface="Arial"/>
              </a:rPr>
              <a:t>Nova Lima </a:t>
            </a:r>
            <a:r>
              <a:rPr sz="2029" dirty="0">
                <a:solidFill>
                  <a:srgbClr val="FFFFFF"/>
                </a:solidFill>
                <a:latin typeface="Arial"/>
                <a:cs typeface="Arial"/>
              </a:rPr>
              <a:t>– MG</a:t>
            </a:r>
            <a:endParaRPr sz="2029">
              <a:solidFill>
                <a:prstClr val="black"/>
              </a:solidFill>
              <a:latin typeface="Arial"/>
              <a:cs typeface="Arial"/>
            </a:endParaRPr>
          </a:p>
          <a:p>
            <a:pPr defTabSz="1030803">
              <a:spcBef>
                <a:spcPts val="34"/>
              </a:spcBef>
            </a:pPr>
            <a:endParaRPr sz="208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317" defTabSz="1030803">
              <a:spcBef>
                <a:spcPts val="6"/>
              </a:spcBef>
            </a:pPr>
            <a:r>
              <a:rPr sz="2029" spc="-6" dirty="0">
                <a:solidFill>
                  <a:srgbClr val="FFFFFF"/>
                </a:solidFill>
                <a:latin typeface="Arial"/>
                <a:cs typeface="Arial"/>
              </a:rPr>
              <a:t>CAMPUS BELO</a:t>
            </a:r>
            <a:r>
              <a:rPr sz="2029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29" dirty="0">
                <a:solidFill>
                  <a:srgbClr val="FFFFFF"/>
                </a:solidFill>
                <a:latin typeface="Arial"/>
                <a:cs typeface="Arial"/>
              </a:rPr>
              <a:t>HORIZONTE</a:t>
            </a:r>
            <a:endParaRPr sz="2029">
              <a:solidFill>
                <a:prstClr val="black"/>
              </a:solidFill>
              <a:latin typeface="Arial"/>
              <a:cs typeface="Arial"/>
            </a:endParaRPr>
          </a:p>
          <a:p>
            <a:pPr marL="14317" defTabSz="1030803"/>
            <a:r>
              <a:rPr sz="2029" spc="-6" dirty="0">
                <a:solidFill>
                  <a:srgbClr val="FFFFFF"/>
                </a:solidFill>
                <a:latin typeface="Arial"/>
                <a:cs typeface="Arial"/>
              </a:rPr>
              <a:t>Belo Horizonte </a:t>
            </a:r>
            <a:r>
              <a:rPr sz="2029" dirty="0">
                <a:solidFill>
                  <a:srgbClr val="FFFFFF"/>
                </a:solidFill>
                <a:latin typeface="Arial"/>
                <a:cs typeface="Arial"/>
              </a:rPr>
              <a:t>– MG</a:t>
            </a:r>
            <a:endParaRPr sz="2029">
              <a:solidFill>
                <a:prstClr val="black"/>
              </a:solidFill>
              <a:latin typeface="Arial"/>
              <a:cs typeface="Arial"/>
            </a:endParaRPr>
          </a:p>
          <a:p>
            <a:pPr defTabSz="1030803">
              <a:spcBef>
                <a:spcPts val="34"/>
              </a:spcBef>
            </a:pPr>
            <a:endParaRPr sz="208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317" defTabSz="1030803"/>
            <a:r>
              <a:rPr sz="2029" spc="-6" dirty="0">
                <a:solidFill>
                  <a:srgbClr val="FFFFFF"/>
                </a:solidFill>
                <a:latin typeface="Arial"/>
                <a:cs typeface="Arial"/>
              </a:rPr>
              <a:t>CAMPUS </a:t>
            </a:r>
            <a:r>
              <a:rPr sz="2029" dirty="0">
                <a:solidFill>
                  <a:srgbClr val="FFFFFF"/>
                </a:solidFill>
                <a:latin typeface="Arial"/>
                <a:cs typeface="Arial"/>
              </a:rPr>
              <a:t>SÃO </a:t>
            </a:r>
            <a:r>
              <a:rPr sz="2029" spc="-34" dirty="0">
                <a:solidFill>
                  <a:srgbClr val="FFFFFF"/>
                </a:solidFill>
                <a:latin typeface="Arial"/>
                <a:cs typeface="Arial"/>
              </a:rPr>
              <a:t>PAULO</a:t>
            </a:r>
            <a:endParaRPr sz="2029">
              <a:solidFill>
                <a:prstClr val="black"/>
              </a:solidFill>
              <a:latin typeface="Arial"/>
              <a:cs typeface="Arial"/>
            </a:endParaRPr>
          </a:p>
          <a:p>
            <a:pPr marL="14317" defTabSz="1030803"/>
            <a:r>
              <a:rPr sz="2029" spc="-6" dirty="0">
                <a:solidFill>
                  <a:srgbClr val="FFFFFF"/>
                </a:solidFill>
                <a:latin typeface="Arial"/>
                <a:cs typeface="Arial"/>
              </a:rPr>
              <a:t>São Paulo </a:t>
            </a:r>
            <a:r>
              <a:rPr sz="2029" dirty="0">
                <a:solidFill>
                  <a:srgbClr val="FFFFFF"/>
                </a:solidFill>
                <a:latin typeface="Arial"/>
                <a:cs typeface="Arial"/>
              </a:rPr>
              <a:t>–</a:t>
            </a:r>
            <a:r>
              <a:rPr sz="2029" spc="-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29" spc="-6" dirty="0">
                <a:solidFill>
                  <a:srgbClr val="FFFFFF"/>
                </a:solidFill>
                <a:latin typeface="Arial"/>
                <a:cs typeface="Arial"/>
              </a:rPr>
              <a:t>SP</a:t>
            </a:r>
            <a:endParaRPr sz="2029">
              <a:solidFill>
                <a:prstClr val="black"/>
              </a:solidFill>
              <a:latin typeface="Arial"/>
              <a:cs typeface="Arial"/>
            </a:endParaRPr>
          </a:p>
          <a:p>
            <a:pPr defTabSz="1030803">
              <a:spcBef>
                <a:spcPts val="39"/>
              </a:spcBef>
            </a:pPr>
            <a:endParaRPr sz="2086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4317" defTabSz="1030803"/>
            <a:r>
              <a:rPr sz="2029" spc="-6" dirty="0">
                <a:solidFill>
                  <a:srgbClr val="FFFFFF"/>
                </a:solidFill>
                <a:latin typeface="Arial"/>
                <a:cs typeface="Arial"/>
              </a:rPr>
              <a:t>CAMPUS </a:t>
            </a:r>
            <a:r>
              <a:rPr sz="2029" dirty="0">
                <a:solidFill>
                  <a:srgbClr val="FFFFFF"/>
                </a:solidFill>
                <a:latin typeface="Arial"/>
                <a:cs typeface="Arial"/>
              </a:rPr>
              <a:t>RIO </a:t>
            </a:r>
            <a:r>
              <a:rPr sz="2029" spc="-6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z="2029" spc="-23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29" dirty="0">
                <a:solidFill>
                  <a:srgbClr val="FFFFFF"/>
                </a:solidFill>
                <a:latin typeface="Arial"/>
                <a:cs typeface="Arial"/>
              </a:rPr>
              <a:t>JANEIRO</a:t>
            </a:r>
            <a:endParaRPr sz="2029">
              <a:solidFill>
                <a:prstClr val="black"/>
              </a:solidFill>
              <a:latin typeface="Arial"/>
              <a:cs typeface="Arial"/>
            </a:endParaRPr>
          </a:p>
          <a:p>
            <a:pPr marL="14317" defTabSz="1030803"/>
            <a:r>
              <a:rPr sz="2029" spc="-6" dirty="0">
                <a:solidFill>
                  <a:srgbClr val="FFFFFF"/>
                </a:solidFill>
                <a:latin typeface="Arial"/>
                <a:cs typeface="Arial"/>
              </a:rPr>
              <a:t>Rio de Janeiro </a:t>
            </a:r>
            <a:r>
              <a:rPr sz="2029" dirty="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sz="2029" spc="11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29" spc="-11" dirty="0">
                <a:solidFill>
                  <a:srgbClr val="FFFFFF"/>
                </a:solidFill>
                <a:latin typeface="Arial"/>
                <a:cs typeface="Arial"/>
              </a:rPr>
              <a:t>RJ</a:t>
            </a:r>
            <a:endParaRPr sz="2029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53346" y="1809136"/>
            <a:ext cx="5016792" cy="4047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030803"/>
            <a:endParaRPr sz="2029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9B3725DA-AB0A-48C0-81BA-257EA60F7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973" y="715617"/>
            <a:ext cx="9647583" cy="5426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929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E4AEC6A-28C6-40BB-B853-A411A19C7B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" b="-387"/>
          <a:stretch/>
        </p:blipFill>
        <p:spPr bwMode="auto">
          <a:xfrm>
            <a:off x="1524001" y="530086"/>
            <a:ext cx="9152467" cy="597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5">
            <a:extLst>
              <a:ext uri="{FF2B5EF4-FFF2-40B4-BE49-F238E27FC236}">
                <a16:creationId xmlns:a16="http://schemas.microsoft.com/office/drawing/2014/main" id="{903C74A7-C23F-49F1-AE9D-0EF44D7CB9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6" t="7312" r="2742" b="5484"/>
          <a:stretch>
            <a:fillRect/>
          </a:stretch>
        </p:blipFill>
        <p:spPr bwMode="auto">
          <a:xfrm>
            <a:off x="2274362" y="1196975"/>
            <a:ext cx="76327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6" descr="aerea 2009 - baixa res.jpg">
            <a:extLst>
              <a:ext uri="{FF2B5EF4-FFF2-40B4-BE49-F238E27FC236}">
                <a16:creationId xmlns:a16="http://schemas.microsoft.com/office/drawing/2014/main" id="{C99857A1-DD9D-4CF8-B161-F474555707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12"/>
          <a:stretch>
            <a:fillRect/>
          </a:stretch>
        </p:blipFill>
        <p:spPr bwMode="auto">
          <a:xfrm>
            <a:off x="2995087" y="1628775"/>
            <a:ext cx="619125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44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5249" y="858180"/>
            <a:ext cx="2296499" cy="291374"/>
          </a:xfrm>
          <a:prstGeom prst="rect">
            <a:avLst/>
          </a:prstGeom>
        </p:spPr>
        <p:txBody>
          <a:bodyPr vert="horz" wrap="square" lIns="0" tIns="13601" rIns="0" bIns="0" rtlCol="0">
            <a:spAutoFit/>
          </a:bodyPr>
          <a:lstStyle/>
          <a:p>
            <a:pPr marL="14317" marR="0" lvl="0" indent="0" algn="l" defTabSz="1030803" rtl="0" eaLnBrk="1" fontAlgn="auto" latinLnBrk="0" hangingPunct="1">
              <a:lnSpc>
                <a:spcPct val="10000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4" b="0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Fundação Dom </a:t>
            </a:r>
            <a:r>
              <a:rPr kumimoji="0" sz="1804" b="0" i="0" u="none" strike="noStrike" kern="1200" cap="none" spc="-1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Cabral</a:t>
            </a:r>
            <a:endParaRPr kumimoji="0" sz="1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9601" y="1381763"/>
            <a:ext cx="10542768" cy="1746919"/>
          </a:xfrm>
          <a:prstGeom prst="rect">
            <a:avLst/>
          </a:prstGeom>
        </p:spPr>
        <p:txBody>
          <a:bodyPr vert="horz" wrap="square" lIns="0" tIns="14317" rIns="0" bIns="0" rtlCol="0">
            <a:spAutoFit/>
          </a:bodyPr>
          <a:lstStyle/>
          <a:p>
            <a:pPr marL="287338" marR="0" lvl="0" indent="-28575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/>
              <a:defRPr/>
            </a:pPr>
            <a:r>
              <a:rPr lang="pt-BR" sz="1800" kern="1200" dirty="0">
                <a:latin typeface="Calibri"/>
                <a:ea typeface="+mn-ea"/>
                <a:cs typeface="+mn-cs"/>
              </a:rPr>
              <a:t>PDG – PROGRAMAC DE DESENVOLVIMENTO DE GESTÃO</a:t>
            </a:r>
            <a:br>
              <a:rPr lang="pt-BR" sz="1800" kern="1200" dirty="0">
                <a:latin typeface="Calibri"/>
                <a:ea typeface="+mn-ea"/>
                <a:cs typeface="+mn-cs"/>
              </a:rPr>
            </a:br>
            <a:br>
              <a:rPr lang="pt-BR" sz="1800" kern="1200" dirty="0">
                <a:latin typeface="Calibri"/>
                <a:ea typeface="+mn-ea"/>
                <a:cs typeface="+mn-cs"/>
              </a:rPr>
            </a:br>
            <a:r>
              <a:rPr lang="pt-BR" sz="1800" kern="1200" dirty="0">
                <a:latin typeface="Calibri"/>
                <a:ea typeface="+mn-ea"/>
                <a:cs typeface="+mn-cs"/>
              </a:rPr>
              <a:t>- </a:t>
            </a:r>
            <a:r>
              <a:rPr lang="en-US" sz="1800" b="0" kern="1200" dirty="0">
                <a:latin typeface="Calibri"/>
                <a:ea typeface="+mn-ea"/>
                <a:cs typeface="+mn-cs"/>
              </a:rPr>
              <a:t>Base conceitual nos campos de gestão essenciais ao gerenciamento do negócio</a:t>
            </a:r>
            <a:br>
              <a:rPr lang="en-US" sz="1800" b="0" kern="1200" dirty="0">
                <a:latin typeface="Calibri"/>
                <a:ea typeface="+mn-ea"/>
                <a:cs typeface="+mn-cs"/>
              </a:rPr>
            </a:br>
            <a:r>
              <a:rPr lang="en-US" sz="1800" kern="1200" dirty="0">
                <a:latin typeface="Calibri"/>
                <a:ea typeface="+mn-ea"/>
                <a:cs typeface="+mn-cs"/>
              </a:rPr>
              <a:t>- </a:t>
            </a:r>
            <a:r>
              <a:rPr lang="en-US" sz="1800" b="0" kern="1200" dirty="0">
                <a:latin typeface="Calibri"/>
                <a:ea typeface="+mn-ea"/>
                <a:cs typeface="+mn-cs"/>
              </a:rPr>
              <a:t>06 módulos de 16h, totalizando 96h.</a:t>
            </a:r>
            <a:br>
              <a:rPr lang="en-US" sz="1800" b="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spc="293" dirty="0">
              <a:solidFill>
                <a:srgbClr val="00AFEF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1010" y="728465"/>
            <a:ext cx="329299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291553" y="0"/>
                </a:moveTo>
                <a:lnTo>
                  <a:pt x="0" y="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0308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2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63228" y="644279"/>
            <a:ext cx="1066926" cy="627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10308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2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63863" y="858180"/>
            <a:ext cx="1544124" cy="291374"/>
          </a:xfrm>
          <a:prstGeom prst="rect">
            <a:avLst/>
          </a:prstGeom>
        </p:spPr>
        <p:txBody>
          <a:bodyPr vert="horz" wrap="square" lIns="0" tIns="13601" rIns="0" bIns="0" rtlCol="0">
            <a:spAutoFit/>
          </a:bodyPr>
          <a:lstStyle/>
          <a:p>
            <a:pPr marL="14317" marR="0" lvl="0" indent="0" algn="l" defTabSz="1030803" rtl="0" eaLnBrk="1" fontAlgn="auto" latinLnBrk="0" hangingPunct="1">
              <a:lnSpc>
                <a:spcPct val="10000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4" b="1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Institucional</a:t>
            </a:r>
            <a:endParaRPr kumimoji="0" sz="180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59282" y="728465"/>
            <a:ext cx="329299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291592" y="0"/>
                </a:moveTo>
                <a:lnTo>
                  <a:pt x="0" y="0"/>
                </a:lnTo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10308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2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Elipse 30">
            <a:extLst>
              <a:ext uri="{FF2B5EF4-FFF2-40B4-BE49-F238E27FC236}">
                <a16:creationId xmlns:a16="http://schemas.microsoft.com/office/drawing/2014/main" id="{F778E535-3182-4B3A-81B0-1768F4D1979F}"/>
              </a:ext>
            </a:extLst>
          </p:cNvPr>
          <p:cNvSpPr/>
          <p:nvPr/>
        </p:nvSpPr>
        <p:spPr>
          <a:xfrm>
            <a:off x="4051572" y="3532955"/>
            <a:ext cx="957098" cy="97627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00" b="1" dirty="0">
                <a:solidFill>
                  <a:prstClr val="white"/>
                </a:solidFill>
                <a:latin typeface="Calibri"/>
              </a:rPr>
              <a:t>FINANÇAS</a:t>
            </a:r>
          </a:p>
        </p:txBody>
      </p:sp>
      <p:pic>
        <p:nvPicPr>
          <p:cNvPr id="18" name="Imagem 55" descr="1347912097_stock_mail-filters-apply.png">
            <a:extLst>
              <a:ext uri="{FF2B5EF4-FFF2-40B4-BE49-F238E27FC236}">
                <a16:creationId xmlns:a16="http://schemas.microsoft.com/office/drawing/2014/main" id="{C56461A7-B02E-4233-B161-AE774F00EA9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00000">
            <a:off x="4914551" y="3287238"/>
            <a:ext cx="384991" cy="384991"/>
          </a:xfrm>
          <a:prstGeom prst="rect">
            <a:avLst/>
          </a:prstGeom>
        </p:spPr>
      </p:pic>
      <p:sp>
        <p:nvSpPr>
          <p:cNvPr id="19" name="Elipse 19">
            <a:extLst>
              <a:ext uri="{FF2B5EF4-FFF2-40B4-BE49-F238E27FC236}">
                <a16:creationId xmlns:a16="http://schemas.microsoft.com/office/drawing/2014/main" id="{27D0DD17-F76E-429C-9C90-328DDFD9AD1E}"/>
              </a:ext>
            </a:extLst>
          </p:cNvPr>
          <p:cNvSpPr/>
          <p:nvPr/>
        </p:nvSpPr>
        <p:spPr>
          <a:xfrm>
            <a:off x="5321242" y="2619144"/>
            <a:ext cx="957098" cy="97627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00" b="1" dirty="0">
                <a:solidFill>
                  <a:prstClr val="white"/>
                </a:solidFill>
                <a:latin typeface="Calibri"/>
              </a:rPr>
              <a:t>ESTRATÉGIA EMPRESARIAL</a:t>
            </a:r>
          </a:p>
        </p:txBody>
      </p:sp>
      <p:pic>
        <p:nvPicPr>
          <p:cNvPr id="20" name="Imagem 54" descr="1347912097_stock_mail-filters-apply.png">
            <a:extLst>
              <a:ext uri="{FF2B5EF4-FFF2-40B4-BE49-F238E27FC236}">
                <a16:creationId xmlns:a16="http://schemas.microsoft.com/office/drawing/2014/main" id="{0DB7F89B-325F-4D3A-AE57-1F7697EDFC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00000">
            <a:off x="6384387" y="3227385"/>
            <a:ext cx="384991" cy="384991"/>
          </a:xfrm>
          <a:prstGeom prst="rect">
            <a:avLst/>
          </a:prstGeom>
        </p:spPr>
      </p:pic>
      <p:sp>
        <p:nvSpPr>
          <p:cNvPr id="21" name="Elipse 20">
            <a:extLst>
              <a:ext uri="{FF2B5EF4-FFF2-40B4-BE49-F238E27FC236}">
                <a16:creationId xmlns:a16="http://schemas.microsoft.com/office/drawing/2014/main" id="{4BBA6A66-F94D-45CD-B39E-BC1E5451E135}"/>
              </a:ext>
            </a:extLst>
          </p:cNvPr>
          <p:cNvSpPr/>
          <p:nvPr/>
        </p:nvSpPr>
        <p:spPr>
          <a:xfrm>
            <a:off x="6746346" y="3409498"/>
            <a:ext cx="1016470" cy="1036836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00" b="1" dirty="0">
                <a:solidFill>
                  <a:prstClr val="white"/>
                </a:solidFill>
                <a:latin typeface="Calibri"/>
              </a:rPr>
              <a:t>MARKETING</a:t>
            </a:r>
          </a:p>
        </p:txBody>
      </p:sp>
      <p:pic>
        <p:nvPicPr>
          <p:cNvPr id="22" name="Imagem 50" descr="1347912097_stock_mail-filters-apply.png">
            <a:extLst>
              <a:ext uri="{FF2B5EF4-FFF2-40B4-BE49-F238E27FC236}">
                <a16:creationId xmlns:a16="http://schemas.microsoft.com/office/drawing/2014/main" id="{FA72DFFC-2319-4162-86ED-9D670DAD6AD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H="1">
            <a:off x="7134259" y="4540887"/>
            <a:ext cx="384991" cy="384991"/>
          </a:xfrm>
          <a:prstGeom prst="rect">
            <a:avLst/>
          </a:prstGeom>
        </p:spPr>
      </p:pic>
      <p:sp>
        <p:nvSpPr>
          <p:cNvPr id="23" name="Elipse 21">
            <a:extLst>
              <a:ext uri="{FF2B5EF4-FFF2-40B4-BE49-F238E27FC236}">
                <a16:creationId xmlns:a16="http://schemas.microsoft.com/office/drawing/2014/main" id="{73865189-B287-41C1-A4E1-EA1AC2C87793}"/>
              </a:ext>
            </a:extLst>
          </p:cNvPr>
          <p:cNvSpPr/>
          <p:nvPr/>
        </p:nvSpPr>
        <p:spPr>
          <a:xfrm>
            <a:off x="6735744" y="5047521"/>
            <a:ext cx="957098" cy="976274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00" b="1" dirty="0">
                <a:solidFill>
                  <a:prstClr val="white"/>
                </a:solidFill>
                <a:latin typeface="Calibri"/>
              </a:rPr>
              <a:t>GESTÃO DE PESSOAS</a:t>
            </a:r>
          </a:p>
        </p:txBody>
      </p:sp>
      <p:pic>
        <p:nvPicPr>
          <p:cNvPr id="24" name="Imagem 52" descr="1347912097_stock_mail-filters-apply.png">
            <a:extLst>
              <a:ext uri="{FF2B5EF4-FFF2-40B4-BE49-F238E27FC236}">
                <a16:creationId xmlns:a16="http://schemas.microsoft.com/office/drawing/2014/main" id="{2BDDB0D5-0C6F-486B-BABB-B152765400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00000" flipH="1">
            <a:off x="6526740" y="5879956"/>
            <a:ext cx="384991" cy="384991"/>
          </a:xfrm>
          <a:prstGeom prst="rect">
            <a:avLst/>
          </a:prstGeom>
        </p:spPr>
      </p:pic>
      <p:sp>
        <p:nvSpPr>
          <p:cNvPr id="25" name="Elipse 22">
            <a:extLst>
              <a:ext uri="{FF2B5EF4-FFF2-40B4-BE49-F238E27FC236}">
                <a16:creationId xmlns:a16="http://schemas.microsoft.com/office/drawing/2014/main" id="{CC160086-C28C-4FC4-94CB-AE2AF2A276E4}"/>
              </a:ext>
            </a:extLst>
          </p:cNvPr>
          <p:cNvSpPr/>
          <p:nvPr/>
        </p:nvSpPr>
        <p:spPr>
          <a:xfrm>
            <a:off x="5380030" y="5663646"/>
            <a:ext cx="1001910" cy="1008000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00" b="1" dirty="0">
                <a:solidFill>
                  <a:prstClr val="white"/>
                </a:solidFill>
                <a:latin typeface="Calibri"/>
              </a:rPr>
              <a:t>GESTÃO DE PROCESSOS</a:t>
            </a:r>
          </a:p>
        </p:txBody>
      </p:sp>
      <p:pic>
        <p:nvPicPr>
          <p:cNvPr id="26" name="Imagem 53" descr="1347912097_stock_mail-filters-apply.png">
            <a:extLst>
              <a:ext uri="{FF2B5EF4-FFF2-40B4-BE49-F238E27FC236}">
                <a16:creationId xmlns:a16="http://schemas.microsoft.com/office/drawing/2014/main" id="{F4203293-8694-4C37-BD38-CF69838935F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00000" flipH="1">
            <a:off x="4896639" y="5937887"/>
            <a:ext cx="384991" cy="384991"/>
          </a:xfrm>
          <a:prstGeom prst="rect">
            <a:avLst/>
          </a:prstGeom>
        </p:spPr>
      </p:pic>
      <p:sp>
        <p:nvSpPr>
          <p:cNvPr id="27" name="Elipse 29">
            <a:extLst>
              <a:ext uri="{FF2B5EF4-FFF2-40B4-BE49-F238E27FC236}">
                <a16:creationId xmlns:a16="http://schemas.microsoft.com/office/drawing/2014/main" id="{4B39DF08-E049-4BC7-9568-AA6792516CA4}"/>
              </a:ext>
            </a:extLst>
          </p:cNvPr>
          <p:cNvSpPr/>
          <p:nvPr/>
        </p:nvSpPr>
        <p:spPr>
          <a:xfrm>
            <a:off x="3986028" y="5035827"/>
            <a:ext cx="1001910" cy="987968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900" b="1" dirty="0">
                <a:solidFill>
                  <a:prstClr val="white"/>
                </a:solidFill>
                <a:latin typeface="Calibri"/>
              </a:rPr>
              <a:t>GOVERNANÇA E SUCESSÃO</a:t>
            </a:r>
          </a:p>
        </p:txBody>
      </p:sp>
      <p:pic>
        <p:nvPicPr>
          <p:cNvPr id="28" name="Imagem 51" descr="1347912097_stock_mail-filters-apply.png">
            <a:extLst>
              <a:ext uri="{FF2B5EF4-FFF2-40B4-BE49-F238E27FC236}">
                <a16:creationId xmlns:a16="http://schemas.microsoft.com/office/drawing/2014/main" id="{232E6D4F-B6A3-44DB-BD4E-B4266241155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 flipH="1">
            <a:off x="4145130" y="4580032"/>
            <a:ext cx="384991" cy="384991"/>
          </a:xfrm>
          <a:prstGeom prst="rect">
            <a:avLst/>
          </a:prstGeom>
        </p:spPr>
      </p:pic>
      <p:sp>
        <p:nvSpPr>
          <p:cNvPr id="29" name="CaixaDeTexto 42">
            <a:extLst>
              <a:ext uri="{FF2B5EF4-FFF2-40B4-BE49-F238E27FC236}">
                <a16:creationId xmlns:a16="http://schemas.microsoft.com/office/drawing/2014/main" id="{2D255313-F360-42CA-B446-9F3745B2B1AE}"/>
              </a:ext>
            </a:extLst>
          </p:cNvPr>
          <p:cNvSpPr txBox="1"/>
          <p:nvPr/>
        </p:nvSpPr>
        <p:spPr>
          <a:xfrm>
            <a:off x="5042179" y="4260200"/>
            <a:ext cx="16935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>
                <a:solidFill>
                  <a:schemeClr val="bg1"/>
                </a:solidFill>
                <a:latin typeface="Calibri"/>
              </a:rPr>
              <a:t>AUMENTO DE COMPETITIVIDADE E DE RESULTADOS</a:t>
            </a:r>
          </a:p>
        </p:txBody>
      </p:sp>
    </p:spTree>
    <p:extLst>
      <p:ext uri="{BB962C8B-B14F-4D97-AF65-F5344CB8AC3E}">
        <p14:creationId xmlns:p14="http://schemas.microsoft.com/office/powerpoint/2010/main" val="249617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bbV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58" y="3271884"/>
            <a:ext cx="647610" cy="10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t="3190"/>
          <a:stretch/>
        </p:blipFill>
        <p:spPr>
          <a:xfrm>
            <a:off x="1364946" y="745558"/>
            <a:ext cx="9466186" cy="588562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463091" y="371410"/>
            <a:ext cx="8496944" cy="36350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sz="2400" b="1" cap="all" dirty="0">
                <a:solidFill>
                  <a:srgbClr val="005476"/>
                </a:solidFill>
                <a:ea typeface="+mj-ea"/>
                <a:cs typeface="+mj-cs"/>
              </a:rPr>
              <a:t>ALGUNS DE NOSSOS CLIENTES</a:t>
            </a:r>
          </a:p>
        </p:txBody>
      </p:sp>
    </p:spTree>
    <p:extLst>
      <p:ext uri="{BB962C8B-B14F-4D97-AF65-F5344CB8AC3E}">
        <p14:creationId xmlns:p14="http://schemas.microsoft.com/office/powerpoint/2010/main" val="9933281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165</Words>
  <Application>Microsoft Office PowerPoint</Application>
  <PresentationFormat>Widescreen</PresentationFormat>
  <Paragraphs>49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Times New Roman</vt:lpstr>
      <vt:lpstr>Trebuchet MS</vt:lpstr>
      <vt:lpstr>Wingdings</vt:lpstr>
      <vt:lpstr>Tema do Office</vt:lpstr>
      <vt:lpstr>Office Theme</vt:lpstr>
      <vt:lpstr>PowerPoint Presentation</vt:lpstr>
      <vt:lpstr>PowerPoint Presentation</vt:lpstr>
      <vt:lpstr>PowerPoint Presentation</vt:lpstr>
      <vt:lpstr>NOSSA FILOSOFIA não é trabalhar para os  clientes, mas TRABALHAR COM OS CLIENTES.</vt:lpstr>
      <vt:lpstr>NOSSOS CAMPI</vt:lpstr>
      <vt:lpstr>PowerPoint Presentation</vt:lpstr>
      <vt:lpstr>PowerPoint Presentation</vt:lpstr>
      <vt:lpstr>PDG – PROGRAMAC DE DESENVOLVIMENTO DE GESTÃO  - Base conceitual nos campos de gestão essenciais ao gerenciamento do negócio - 06 módulos de 16h, totalizando 96h. </vt:lpstr>
      <vt:lpstr>PowerPoint Presentation</vt:lpstr>
      <vt:lpstr>PowerPoint Presentation</vt:lpstr>
    </vt:vector>
  </TitlesOfParts>
  <Company>Fundação Dom Cabral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 Marfori Alves</dc:creator>
  <cp:lastModifiedBy>Rita Carvalho</cp:lastModifiedBy>
  <cp:revision>16</cp:revision>
  <dcterms:created xsi:type="dcterms:W3CDTF">2018-02-27T21:13:00Z</dcterms:created>
  <dcterms:modified xsi:type="dcterms:W3CDTF">2018-11-29T16:29:50Z</dcterms:modified>
</cp:coreProperties>
</file>