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56" r:id="rId2"/>
    <p:sldId id="272" r:id="rId3"/>
    <p:sldId id="549" r:id="rId4"/>
    <p:sldId id="548" r:id="rId5"/>
    <p:sldId id="550" r:id="rId6"/>
    <p:sldId id="551" r:id="rId7"/>
    <p:sldId id="552" r:id="rId8"/>
    <p:sldId id="553" r:id="rId9"/>
    <p:sldId id="554" r:id="rId10"/>
    <p:sldId id="556" r:id="rId11"/>
    <p:sldId id="557" r:id="rId12"/>
    <p:sldId id="341" r:id="rId13"/>
    <p:sldId id="520" r:id="rId14"/>
    <p:sldId id="402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539" r:id="rId23"/>
    <p:sldId id="410" r:id="rId24"/>
    <p:sldId id="543" r:id="rId25"/>
    <p:sldId id="542" r:id="rId26"/>
    <p:sldId id="546" r:id="rId27"/>
    <p:sldId id="544" r:id="rId28"/>
    <p:sldId id="295" r:id="rId29"/>
    <p:sldId id="545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511" r:id="rId38"/>
    <p:sldId id="555" r:id="rId39"/>
    <p:sldId id="538" r:id="rId40"/>
    <p:sldId id="559" r:id="rId41"/>
    <p:sldId id="290" r:id="rId42"/>
    <p:sldId id="558" r:id="rId43"/>
    <p:sldId id="547" r:id="rId44"/>
    <p:sldId id="455" r:id="rId45"/>
    <p:sldId id="260" r:id="rId46"/>
    <p:sldId id="257" r:id="rId47"/>
    <p:sldId id="310" r:id="rId48"/>
    <p:sldId id="560" r:id="rId49"/>
    <p:sldId id="727" r:id="rId50"/>
    <p:sldId id="728" r:id="rId51"/>
    <p:sldId id="259" r:id="rId52"/>
    <p:sldId id="464" r:id="rId53"/>
    <p:sldId id="513" r:id="rId54"/>
    <p:sldId id="512" r:id="rId55"/>
    <p:sldId id="483" r:id="rId56"/>
    <p:sldId id="426" r:id="rId57"/>
    <p:sldId id="427" r:id="rId58"/>
    <p:sldId id="428" r:id="rId59"/>
    <p:sldId id="429" r:id="rId60"/>
    <p:sldId id="430" r:id="rId61"/>
    <p:sldId id="729" r:id="rId62"/>
    <p:sldId id="467" r:id="rId63"/>
    <p:sldId id="313" r:id="rId64"/>
    <p:sldId id="270" r:id="rId65"/>
    <p:sldId id="314" r:id="rId66"/>
    <p:sldId id="268" r:id="rId67"/>
    <p:sldId id="316" r:id="rId68"/>
    <p:sldId id="499" r:id="rId69"/>
    <p:sldId id="500" r:id="rId70"/>
    <p:sldId id="501" r:id="rId71"/>
    <p:sldId id="502" r:id="rId72"/>
    <p:sldId id="503" r:id="rId73"/>
    <p:sldId id="504" r:id="rId74"/>
    <p:sldId id="505" r:id="rId75"/>
    <p:sldId id="506" r:id="rId76"/>
    <p:sldId id="507" r:id="rId77"/>
    <p:sldId id="481" r:id="rId78"/>
    <p:sldId id="320" r:id="rId79"/>
    <p:sldId id="517" r:id="rId80"/>
    <p:sldId id="435" r:id="rId81"/>
    <p:sldId id="332" r:id="rId82"/>
    <p:sldId id="330" r:id="rId83"/>
    <p:sldId id="331" r:id="rId84"/>
    <p:sldId id="737" r:id="rId85"/>
    <p:sldId id="738" r:id="rId86"/>
    <p:sldId id="732" r:id="rId87"/>
    <p:sldId id="468" r:id="rId88"/>
    <p:sldId id="469" r:id="rId89"/>
    <p:sldId id="528" r:id="rId90"/>
    <p:sldId id="736" r:id="rId91"/>
    <p:sldId id="527" r:id="rId92"/>
    <p:sldId id="733" r:id="rId93"/>
    <p:sldId id="734" r:id="rId94"/>
    <p:sldId id="735" r:id="rId95"/>
    <p:sldId id="533" r:id="rId96"/>
    <p:sldId id="532" r:id="rId97"/>
    <p:sldId id="540" r:id="rId98"/>
    <p:sldId id="530" r:id="rId99"/>
    <p:sldId id="730" r:id="rId100"/>
    <p:sldId id="731" r:id="rId101"/>
    <p:sldId id="536" r:id="rId102"/>
    <p:sldId id="535" r:id="rId103"/>
    <p:sldId id="537" r:id="rId104"/>
    <p:sldId id="541" r:id="rId105"/>
    <p:sldId id="740" r:id="rId106"/>
    <p:sldId id="415" r:id="rId107"/>
    <p:sldId id="741" r:id="rId108"/>
    <p:sldId id="286" r:id="rId109"/>
    <p:sldId id="304" r:id="rId110"/>
    <p:sldId id="526" r:id="rId111"/>
    <p:sldId id="739" r:id="rId1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Excel%20Diversos\Frutos_fenologi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xcel%20Diversos\medi&#231;&#245;es%20frutos%20peso%20e%20diametro%20T543(2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 b="1" i="0" u="sng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dirty="0"/>
              <a:t>DESENVOLVIMENTO DOS FRUTOS</a:t>
            </a:r>
          </a:p>
          <a:p>
            <a:pPr>
              <a:defRPr sz="1500" b="1" i="0" u="sng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dirty="0"/>
              <a:t>LIMEIRA -SP</a:t>
            </a:r>
          </a:p>
        </c:rich>
      </c:tx>
      <c:layout>
        <c:manualLayout>
          <c:xMode val="edge"/>
          <c:yMode val="edge"/>
          <c:x val="0.32187500000000002"/>
          <c:y val="2.020202020202020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0833333333333331E-2"/>
          <c:y val="0.18855218855218855"/>
          <c:w val="0.8364583333333333"/>
          <c:h val="0.69528619528619529"/>
        </c:manualLayout>
      </c:layout>
      <c:lineChart>
        <c:grouping val="standard"/>
        <c:varyColors val="0"/>
        <c:ser>
          <c:idx val="0"/>
          <c:order val="0"/>
          <c:tx>
            <c:strRef>
              <c:f>Dados!$E$3</c:f>
              <c:strCache>
                <c:ptCount val="1"/>
                <c:pt idx="0">
                  <c:v>1995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 rot="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Dados!$A$4:$A$15</c:f>
              <c:strCache>
                <c:ptCount val="12"/>
                <c:pt idx="0">
                  <c:v>05-MAIO</c:v>
                </c:pt>
                <c:pt idx="1">
                  <c:v>06-JUNHO</c:v>
                </c:pt>
                <c:pt idx="2">
                  <c:v>07-JULHO</c:v>
                </c:pt>
                <c:pt idx="3">
                  <c:v>08-AGOSTO</c:v>
                </c:pt>
                <c:pt idx="4">
                  <c:v>09-SETEMBRO</c:v>
                </c:pt>
                <c:pt idx="5">
                  <c:v>10-OUTUBRO</c:v>
                </c:pt>
                <c:pt idx="6">
                  <c:v>11-NOVEMBRO</c:v>
                </c:pt>
                <c:pt idx="7">
                  <c:v>12-DEZEMBRO</c:v>
                </c:pt>
                <c:pt idx="8">
                  <c:v>01-JANEIRO</c:v>
                </c:pt>
                <c:pt idx="9">
                  <c:v>02-FEVEREIRO</c:v>
                </c:pt>
                <c:pt idx="10">
                  <c:v>03-MARÇO</c:v>
                </c:pt>
                <c:pt idx="11">
                  <c:v>Total:</c:v>
                </c:pt>
              </c:strCache>
            </c:strRef>
          </c:cat>
          <c:val>
            <c:numRef>
              <c:f>Dados!$E$4:$E$15</c:f>
              <c:numCache>
                <c:formatCode>General</c:formatCode>
                <c:ptCount val="12"/>
                <c:pt idx="2" formatCode="#,##0">
                  <c:v>170.71129707112971</c:v>
                </c:pt>
                <c:pt idx="3" formatCode="#,##0">
                  <c:v>121.06824925816024</c:v>
                </c:pt>
                <c:pt idx="4" formatCode="#,##0">
                  <c:v>106.25</c:v>
                </c:pt>
                <c:pt idx="5" formatCode="#,##0">
                  <c:v>118.6046511627907</c:v>
                </c:pt>
                <c:pt idx="6" formatCode="#,##0">
                  <c:v>137.37373737373738</c:v>
                </c:pt>
                <c:pt idx="7" formatCode="#,##0">
                  <c:v>147.82608695652175</c:v>
                </c:pt>
                <c:pt idx="8" formatCode="#,##0">
                  <c:v>167.90123456790124</c:v>
                </c:pt>
                <c:pt idx="9" formatCode="#,##0">
                  <c:v>172.88135593220338</c:v>
                </c:pt>
                <c:pt idx="10" formatCode="#,##0">
                  <c:v>175.86206896551724</c:v>
                </c:pt>
                <c:pt idx="11" formatCode="#,##0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B-4D9B-9B80-A9F0FF6C2B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9518368"/>
        <c:axId val="1"/>
      </c:lineChart>
      <c:catAx>
        <c:axId val="309518368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mêses</a:t>
                </a:r>
              </a:p>
            </c:rich>
          </c:tx>
          <c:layout>
            <c:manualLayout>
              <c:xMode val="edge"/>
              <c:yMode val="edge"/>
              <c:x val="0.46562500000000001"/>
              <c:y val="0.9410774410774410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Peso médio dos frutos</a:t>
                </a:r>
              </a:p>
            </c:rich>
          </c:tx>
          <c:layout>
            <c:manualLayout>
              <c:xMode val="edge"/>
              <c:yMode val="edge"/>
              <c:x val="1.2500000000000001E-2"/>
              <c:y val="0.414141414141414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309518368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45520833333333333"/>
          <c:y val="0.10774410774410774"/>
          <c:w val="7.8125E-2"/>
          <c:h val="4.0404040404040407E-2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03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15436241610737E-2"/>
          <c:y val="3.4090909090909088E-2"/>
          <c:w val="0.81655480984340045"/>
          <c:h val="0.85876623376623373"/>
        </c:manualLayout>
      </c:layout>
      <c:scatterChart>
        <c:scatterStyle val="lineMarker"/>
        <c:varyColors val="0"/>
        <c:ser>
          <c:idx val="0"/>
          <c:order val="0"/>
          <c:tx>
            <c:strRef>
              <c:f>Dados!$D$7</c:f>
              <c:strCache>
                <c:ptCount val="1"/>
                <c:pt idx="0">
                  <c:v>Peso (gr)</c:v>
                </c:pt>
              </c:strCache>
            </c:strRef>
          </c:tx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0.13790408471304105"/>
                  <c:y val="0.47015445022635821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</c:trendlineLbl>
          </c:trendline>
          <c:xVal>
            <c:numRef>
              <c:f>Dados!$C$8:$C$104</c:f>
              <c:numCache>
                <c:formatCode>General</c:formatCode>
                <c:ptCount val="97"/>
                <c:pt idx="0">
                  <c:v>57</c:v>
                </c:pt>
                <c:pt idx="1">
                  <c:v>58</c:v>
                </c:pt>
                <c:pt idx="2">
                  <c:v>58</c:v>
                </c:pt>
                <c:pt idx="3">
                  <c:v>59</c:v>
                </c:pt>
                <c:pt idx="4">
                  <c:v>59</c:v>
                </c:pt>
                <c:pt idx="5">
                  <c:v>61</c:v>
                </c:pt>
                <c:pt idx="6">
                  <c:v>61</c:v>
                </c:pt>
                <c:pt idx="7">
                  <c:v>61</c:v>
                </c:pt>
                <c:pt idx="8">
                  <c:v>61</c:v>
                </c:pt>
                <c:pt idx="9">
                  <c:v>61</c:v>
                </c:pt>
                <c:pt idx="10">
                  <c:v>61</c:v>
                </c:pt>
                <c:pt idx="11">
                  <c:v>62</c:v>
                </c:pt>
                <c:pt idx="12">
                  <c:v>62</c:v>
                </c:pt>
                <c:pt idx="13">
                  <c:v>62</c:v>
                </c:pt>
                <c:pt idx="14">
                  <c:v>62</c:v>
                </c:pt>
                <c:pt idx="15">
                  <c:v>62</c:v>
                </c:pt>
                <c:pt idx="16">
                  <c:v>62</c:v>
                </c:pt>
                <c:pt idx="17">
                  <c:v>62</c:v>
                </c:pt>
                <c:pt idx="18">
                  <c:v>62</c:v>
                </c:pt>
                <c:pt idx="19">
                  <c:v>62</c:v>
                </c:pt>
                <c:pt idx="20">
                  <c:v>62</c:v>
                </c:pt>
                <c:pt idx="21">
                  <c:v>62</c:v>
                </c:pt>
                <c:pt idx="22">
                  <c:v>63</c:v>
                </c:pt>
                <c:pt idx="23">
                  <c:v>63</c:v>
                </c:pt>
                <c:pt idx="24">
                  <c:v>63</c:v>
                </c:pt>
                <c:pt idx="25">
                  <c:v>63</c:v>
                </c:pt>
                <c:pt idx="26">
                  <c:v>63</c:v>
                </c:pt>
                <c:pt idx="27">
                  <c:v>63</c:v>
                </c:pt>
                <c:pt idx="28">
                  <c:v>63</c:v>
                </c:pt>
                <c:pt idx="29">
                  <c:v>63</c:v>
                </c:pt>
                <c:pt idx="30">
                  <c:v>64</c:v>
                </c:pt>
                <c:pt idx="31">
                  <c:v>64</c:v>
                </c:pt>
                <c:pt idx="32">
                  <c:v>64</c:v>
                </c:pt>
                <c:pt idx="33">
                  <c:v>64</c:v>
                </c:pt>
                <c:pt idx="34">
                  <c:v>64</c:v>
                </c:pt>
                <c:pt idx="35">
                  <c:v>64</c:v>
                </c:pt>
                <c:pt idx="36">
                  <c:v>65</c:v>
                </c:pt>
                <c:pt idx="37">
                  <c:v>65</c:v>
                </c:pt>
                <c:pt idx="38">
                  <c:v>65</c:v>
                </c:pt>
                <c:pt idx="39">
                  <c:v>65</c:v>
                </c:pt>
                <c:pt idx="40">
                  <c:v>65</c:v>
                </c:pt>
                <c:pt idx="41">
                  <c:v>65</c:v>
                </c:pt>
                <c:pt idx="42">
                  <c:v>65</c:v>
                </c:pt>
                <c:pt idx="43">
                  <c:v>66</c:v>
                </c:pt>
                <c:pt idx="44">
                  <c:v>66</c:v>
                </c:pt>
                <c:pt idx="45">
                  <c:v>66</c:v>
                </c:pt>
                <c:pt idx="46">
                  <c:v>66</c:v>
                </c:pt>
                <c:pt idx="47">
                  <c:v>66</c:v>
                </c:pt>
                <c:pt idx="48">
                  <c:v>66</c:v>
                </c:pt>
                <c:pt idx="49">
                  <c:v>66</c:v>
                </c:pt>
                <c:pt idx="50">
                  <c:v>66</c:v>
                </c:pt>
                <c:pt idx="51">
                  <c:v>66</c:v>
                </c:pt>
                <c:pt idx="52">
                  <c:v>66</c:v>
                </c:pt>
                <c:pt idx="53">
                  <c:v>67</c:v>
                </c:pt>
                <c:pt idx="54">
                  <c:v>67</c:v>
                </c:pt>
                <c:pt idx="55">
                  <c:v>67</c:v>
                </c:pt>
                <c:pt idx="56">
                  <c:v>67</c:v>
                </c:pt>
                <c:pt idx="57">
                  <c:v>67</c:v>
                </c:pt>
                <c:pt idx="58">
                  <c:v>67</c:v>
                </c:pt>
                <c:pt idx="59">
                  <c:v>67</c:v>
                </c:pt>
                <c:pt idx="60">
                  <c:v>67</c:v>
                </c:pt>
                <c:pt idx="61">
                  <c:v>67</c:v>
                </c:pt>
                <c:pt idx="62">
                  <c:v>67</c:v>
                </c:pt>
                <c:pt idx="63">
                  <c:v>67</c:v>
                </c:pt>
                <c:pt idx="64">
                  <c:v>68</c:v>
                </c:pt>
                <c:pt idx="65">
                  <c:v>68</c:v>
                </c:pt>
                <c:pt idx="66">
                  <c:v>68</c:v>
                </c:pt>
                <c:pt idx="67">
                  <c:v>68</c:v>
                </c:pt>
                <c:pt idx="68">
                  <c:v>68</c:v>
                </c:pt>
                <c:pt idx="69">
                  <c:v>68</c:v>
                </c:pt>
                <c:pt idx="70">
                  <c:v>68</c:v>
                </c:pt>
                <c:pt idx="71">
                  <c:v>68</c:v>
                </c:pt>
                <c:pt idx="72">
                  <c:v>68</c:v>
                </c:pt>
                <c:pt idx="73">
                  <c:v>69</c:v>
                </c:pt>
                <c:pt idx="74">
                  <c:v>69</c:v>
                </c:pt>
                <c:pt idx="75">
                  <c:v>69</c:v>
                </c:pt>
                <c:pt idx="76">
                  <c:v>69</c:v>
                </c:pt>
                <c:pt idx="77">
                  <c:v>69</c:v>
                </c:pt>
                <c:pt idx="78">
                  <c:v>69</c:v>
                </c:pt>
                <c:pt idx="79">
                  <c:v>69</c:v>
                </c:pt>
                <c:pt idx="80">
                  <c:v>69</c:v>
                </c:pt>
                <c:pt idx="81">
                  <c:v>71</c:v>
                </c:pt>
                <c:pt idx="82">
                  <c:v>71</c:v>
                </c:pt>
                <c:pt idx="83">
                  <c:v>71</c:v>
                </c:pt>
                <c:pt idx="84">
                  <c:v>71</c:v>
                </c:pt>
                <c:pt idx="85">
                  <c:v>71</c:v>
                </c:pt>
                <c:pt idx="86">
                  <c:v>72</c:v>
                </c:pt>
                <c:pt idx="87">
                  <c:v>72</c:v>
                </c:pt>
                <c:pt idx="88">
                  <c:v>72</c:v>
                </c:pt>
                <c:pt idx="89">
                  <c:v>72</c:v>
                </c:pt>
                <c:pt idx="90">
                  <c:v>72</c:v>
                </c:pt>
                <c:pt idx="91">
                  <c:v>73</c:v>
                </c:pt>
                <c:pt idx="92">
                  <c:v>73</c:v>
                </c:pt>
                <c:pt idx="93">
                  <c:v>74</c:v>
                </c:pt>
                <c:pt idx="94">
                  <c:v>74</c:v>
                </c:pt>
                <c:pt idx="95">
                  <c:v>74</c:v>
                </c:pt>
                <c:pt idx="96">
                  <c:v>77</c:v>
                </c:pt>
              </c:numCache>
            </c:numRef>
          </c:xVal>
          <c:yVal>
            <c:numRef>
              <c:f>Dados!$D$8:$D$104</c:f>
              <c:numCache>
                <c:formatCode>0.00</c:formatCode>
                <c:ptCount val="97"/>
                <c:pt idx="0">
                  <c:v>108.37</c:v>
                </c:pt>
                <c:pt idx="1">
                  <c:v>114.88</c:v>
                </c:pt>
                <c:pt idx="2">
                  <c:v>111.25</c:v>
                </c:pt>
                <c:pt idx="3">
                  <c:v>117.55</c:v>
                </c:pt>
                <c:pt idx="4">
                  <c:v>105.47</c:v>
                </c:pt>
                <c:pt idx="5">
                  <c:v>136.6</c:v>
                </c:pt>
                <c:pt idx="6">
                  <c:v>130.38</c:v>
                </c:pt>
                <c:pt idx="7">
                  <c:v>128.12</c:v>
                </c:pt>
                <c:pt idx="8">
                  <c:v>121.9</c:v>
                </c:pt>
                <c:pt idx="9">
                  <c:v>137.47</c:v>
                </c:pt>
                <c:pt idx="10">
                  <c:v>113.7</c:v>
                </c:pt>
                <c:pt idx="11">
                  <c:v>142.4</c:v>
                </c:pt>
                <c:pt idx="12">
                  <c:v>132.09</c:v>
                </c:pt>
                <c:pt idx="13">
                  <c:v>146.5</c:v>
                </c:pt>
                <c:pt idx="14">
                  <c:v>136.76</c:v>
                </c:pt>
                <c:pt idx="15">
                  <c:v>127.3</c:v>
                </c:pt>
                <c:pt idx="16">
                  <c:v>138.43</c:v>
                </c:pt>
                <c:pt idx="17">
                  <c:v>119.46</c:v>
                </c:pt>
                <c:pt idx="18">
                  <c:v>142.13</c:v>
                </c:pt>
                <c:pt idx="19">
                  <c:v>127</c:v>
                </c:pt>
                <c:pt idx="20">
                  <c:v>137.27000000000001</c:v>
                </c:pt>
                <c:pt idx="21">
                  <c:v>145.06</c:v>
                </c:pt>
                <c:pt idx="22">
                  <c:v>156.47999999999999</c:v>
                </c:pt>
                <c:pt idx="23">
                  <c:v>150.82</c:v>
                </c:pt>
                <c:pt idx="24">
                  <c:v>138.03</c:v>
                </c:pt>
                <c:pt idx="25">
                  <c:v>131.57</c:v>
                </c:pt>
                <c:pt idx="26">
                  <c:v>146.53</c:v>
                </c:pt>
                <c:pt idx="27">
                  <c:v>139.68</c:v>
                </c:pt>
                <c:pt idx="28">
                  <c:v>137.91999999999999</c:v>
                </c:pt>
                <c:pt idx="29">
                  <c:v>140.79</c:v>
                </c:pt>
                <c:pt idx="30">
                  <c:v>135.55000000000001</c:v>
                </c:pt>
                <c:pt idx="31">
                  <c:v>142.04</c:v>
                </c:pt>
                <c:pt idx="32">
                  <c:v>146.11000000000001</c:v>
                </c:pt>
                <c:pt idx="33">
                  <c:v>143.6</c:v>
                </c:pt>
                <c:pt idx="34">
                  <c:v>156.19999999999999</c:v>
                </c:pt>
                <c:pt idx="35">
                  <c:v>149.02000000000001</c:v>
                </c:pt>
                <c:pt idx="36">
                  <c:v>151.16</c:v>
                </c:pt>
                <c:pt idx="37">
                  <c:v>151.97999999999999</c:v>
                </c:pt>
                <c:pt idx="38">
                  <c:v>163.87</c:v>
                </c:pt>
                <c:pt idx="39">
                  <c:v>143.41999999999999</c:v>
                </c:pt>
                <c:pt idx="40">
                  <c:v>143.41</c:v>
                </c:pt>
                <c:pt idx="41">
                  <c:v>150</c:v>
                </c:pt>
                <c:pt idx="42">
                  <c:v>144.93</c:v>
                </c:pt>
                <c:pt idx="43">
                  <c:v>173.3</c:v>
                </c:pt>
                <c:pt idx="44">
                  <c:v>176.08</c:v>
                </c:pt>
                <c:pt idx="45">
                  <c:v>173.59</c:v>
                </c:pt>
                <c:pt idx="46">
                  <c:v>167.66</c:v>
                </c:pt>
                <c:pt idx="47">
                  <c:v>156.85</c:v>
                </c:pt>
                <c:pt idx="48">
                  <c:v>162.28</c:v>
                </c:pt>
                <c:pt idx="49">
                  <c:v>165.33</c:v>
                </c:pt>
                <c:pt idx="50">
                  <c:v>160.97</c:v>
                </c:pt>
                <c:pt idx="51">
                  <c:v>149.30000000000001</c:v>
                </c:pt>
                <c:pt idx="52">
                  <c:v>162.54</c:v>
                </c:pt>
                <c:pt idx="53">
                  <c:v>170.8</c:v>
                </c:pt>
                <c:pt idx="54">
                  <c:v>151.49</c:v>
                </c:pt>
                <c:pt idx="55">
                  <c:v>172.6</c:v>
                </c:pt>
                <c:pt idx="56">
                  <c:v>189.88</c:v>
                </c:pt>
                <c:pt idx="57">
                  <c:v>184.45</c:v>
                </c:pt>
                <c:pt idx="58">
                  <c:v>153.35</c:v>
                </c:pt>
                <c:pt idx="59">
                  <c:v>154.33000000000001</c:v>
                </c:pt>
                <c:pt idx="60">
                  <c:v>163.49</c:v>
                </c:pt>
                <c:pt idx="61">
                  <c:v>180.4</c:v>
                </c:pt>
                <c:pt idx="62">
                  <c:v>158.03</c:v>
                </c:pt>
                <c:pt idx="63">
                  <c:v>151.47999999999999</c:v>
                </c:pt>
                <c:pt idx="64">
                  <c:v>167.39</c:v>
                </c:pt>
                <c:pt idx="65">
                  <c:v>166.11</c:v>
                </c:pt>
                <c:pt idx="66">
                  <c:v>180.85</c:v>
                </c:pt>
                <c:pt idx="67">
                  <c:v>175.65</c:v>
                </c:pt>
                <c:pt idx="68">
                  <c:v>168.98</c:v>
                </c:pt>
                <c:pt idx="69">
                  <c:v>173.4</c:v>
                </c:pt>
                <c:pt idx="70">
                  <c:v>153.82</c:v>
                </c:pt>
                <c:pt idx="71">
                  <c:v>173.14</c:v>
                </c:pt>
                <c:pt idx="72">
                  <c:v>162.80000000000001</c:v>
                </c:pt>
                <c:pt idx="73">
                  <c:v>170.5</c:v>
                </c:pt>
                <c:pt idx="74">
                  <c:v>180.08</c:v>
                </c:pt>
                <c:pt idx="75">
                  <c:v>190.39</c:v>
                </c:pt>
                <c:pt idx="76">
                  <c:v>163.46</c:v>
                </c:pt>
                <c:pt idx="77">
                  <c:v>178.69</c:v>
                </c:pt>
                <c:pt idx="78">
                  <c:v>173.65</c:v>
                </c:pt>
                <c:pt idx="79">
                  <c:v>184.39</c:v>
                </c:pt>
                <c:pt idx="80">
                  <c:v>164.9</c:v>
                </c:pt>
                <c:pt idx="81">
                  <c:v>193.45</c:v>
                </c:pt>
                <c:pt idx="82">
                  <c:v>187.27</c:v>
                </c:pt>
                <c:pt idx="83">
                  <c:v>200.2</c:v>
                </c:pt>
                <c:pt idx="84">
                  <c:v>186.12</c:v>
                </c:pt>
                <c:pt idx="85">
                  <c:v>188.57</c:v>
                </c:pt>
                <c:pt idx="86">
                  <c:v>200.58</c:v>
                </c:pt>
                <c:pt idx="87">
                  <c:v>198.67</c:v>
                </c:pt>
                <c:pt idx="88">
                  <c:v>188.67</c:v>
                </c:pt>
                <c:pt idx="89">
                  <c:v>193.48</c:v>
                </c:pt>
                <c:pt idx="90">
                  <c:v>201.63</c:v>
                </c:pt>
                <c:pt idx="91">
                  <c:v>207.8</c:v>
                </c:pt>
                <c:pt idx="92">
                  <c:v>201.9</c:v>
                </c:pt>
                <c:pt idx="93">
                  <c:v>214.45</c:v>
                </c:pt>
                <c:pt idx="94">
                  <c:v>205.83</c:v>
                </c:pt>
                <c:pt idx="95">
                  <c:v>210.05</c:v>
                </c:pt>
                <c:pt idx="96">
                  <c:v>235.81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210-487D-9DEA-0C103EA5E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130392"/>
        <c:axId val="1"/>
      </c:scatterChart>
      <c:scatterChart>
        <c:scatterStyle val="lineMarker"/>
        <c:varyColors val="0"/>
        <c:ser>
          <c:idx val="1"/>
          <c:order val="1"/>
          <c:tx>
            <c:strRef>
              <c:f>Dados!$E$7</c:f>
              <c:strCache>
                <c:ptCount val="1"/>
                <c:pt idx="0">
                  <c:v>º Brix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Dados!$C$8:$C$104</c:f>
              <c:numCache>
                <c:formatCode>General</c:formatCode>
                <c:ptCount val="97"/>
                <c:pt idx="0">
                  <c:v>57</c:v>
                </c:pt>
                <c:pt idx="1">
                  <c:v>58</c:v>
                </c:pt>
                <c:pt idx="2">
                  <c:v>58</c:v>
                </c:pt>
                <c:pt idx="3">
                  <c:v>59</c:v>
                </c:pt>
                <c:pt idx="4">
                  <c:v>59</c:v>
                </c:pt>
                <c:pt idx="5">
                  <c:v>61</c:v>
                </c:pt>
                <c:pt idx="6">
                  <c:v>61</c:v>
                </c:pt>
                <c:pt idx="7">
                  <c:v>61</c:v>
                </c:pt>
                <c:pt idx="8">
                  <c:v>61</c:v>
                </c:pt>
                <c:pt idx="9">
                  <c:v>61</c:v>
                </c:pt>
                <c:pt idx="10">
                  <c:v>61</c:v>
                </c:pt>
                <c:pt idx="11">
                  <c:v>62</c:v>
                </c:pt>
                <c:pt idx="12">
                  <c:v>62</c:v>
                </c:pt>
                <c:pt idx="13">
                  <c:v>62</c:v>
                </c:pt>
                <c:pt idx="14">
                  <c:v>62</c:v>
                </c:pt>
                <c:pt idx="15">
                  <c:v>62</c:v>
                </c:pt>
                <c:pt idx="16">
                  <c:v>62</c:v>
                </c:pt>
                <c:pt idx="17">
                  <c:v>62</c:v>
                </c:pt>
                <c:pt idx="18">
                  <c:v>62</c:v>
                </c:pt>
                <c:pt idx="19">
                  <c:v>62</c:v>
                </c:pt>
                <c:pt idx="20">
                  <c:v>62</c:v>
                </c:pt>
                <c:pt idx="21">
                  <c:v>62</c:v>
                </c:pt>
                <c:pt idx="22">
                  <c:v>63</c:v>
                </c:pt>
                <c:pt idx="23">
                  <c:v>63</c:v>
                </c:pt>
                <c:pt idx="24">
                  <c:v>63</c:v>
                </c:pt>
                <c:pt idx="25">
                  <c:v>63</c:v>
                </c:pt>
                <c:pt idx="26">
                  <c:v>63</c:v>
                </c:pt>
                <c:pt idx="27">
                  <c:v>63</c:v>
                </c:pt>
                <c:pt idx="28">
                  <c:v>63</c:v>
                </c:pt>
                <c:pt idx="29">
                  <c:v>63</c:v>
                </c:pt>
                <c:pt idx="30">
                  <c:v>64</c:v>
                </c:pt>
                <c:pt idx="31">
                  <c:v>64</c:v>
                </c:pt>
                <c:pt idx="32">
                  <c:v>64</c:v>
                </c:pt>
                <c:pt idx="33">
                  <c:v>64</c:v>
                </c:pt>
                <c:pt idx="34">
                  <c:v>64</c:v>
                </c:pt>
                <c:pt idx="35">
                  <c:v>64</c:v>
                </c:pt>
                <c:pt idx="36">
                  <c:v>65</c:v>
                </c:pt>
                <c:pt idx="37">
                  <c:v>65</c:v>
                </c:pt>
                <c:pt idx="38">
                  <c:v>65</c:v>
                </c:pt>
                <c:pt idx="39">
                  <c:v>65</c:v>
                </c:pt>
                <c:pt idx="40">
                  <c:v>65</c:v>
                </c:pt>
                <c:pt idx="41">
                  <c:v>65</c:v>
                </c:pt>
                <c:pt idx="42">
                  <c:v>65</c:v>
                </c:pt>
                <c:pt idx="43">
                  <c:v>66</c:v>
                </c:pt>
                <c:pt idx="44">
                  <c:v>66</c:v>
                </c:pt>
                <c:pt idx="45">
                  <c:v>66</c:v>
                </c:pt>
                <c:pt idx="46">
                  <c:v>66</c:v>
                </c:pt>
                <c:pt idx="47">
                  <c:v>66</c:v>
                </c:pt>
                <c:pt idx="48">
                  <c:v>66</c:v>
                </c:pt>
                <c:pt idx="49">
                  <c:v>66</c:v>
                </c:pt>
                <c:pt idx="50">
                  <c:v>66</c:v>
                </c:pt>
                <c:pt idx="51">
                  <c:v>66</c:v>
                </c:pt>
                <c:pt idx="52">
                  <c:v>66</c:v>
                </c:pt>
                <c:pt idx="53">
                  <c:v>67</c:v>
                </c:pt>
                <c:pt idx="54">
                  <c:v>67</c:v>
                </c:pt>
                <c:pt idx="55">
                  <c:v>67</c:v>
                </c:pt>
                <c:pt idx="56">
                  <c:v>67</c:v>
                </c:pt>
                <c:pt idx="57">
                  <c:v>67</c:v>
                </c:pt>
                <c:pt idx="58">
                  <c:v>67</c:v>
                </c:pt>
                <c:pt idx="59">
                  <c:v>67</c:v>
                </c:pt>
                <c:pt idx="60">
                  <c:v>67</c:v>
                </c:pt>
                <c:pt idx="61">
                  <c:v>67</c:v>
                </c:pt>
                <c:pt idx="62">
                  <c:v>67</c:v>
                </c:pt>
                <c:pt idx="63">
                  <c:v>67</c:v>
                </c:pt>
                <c:pt idx="64">
                  <c:v>68</c:v>
                </c:pt>
                <c:pt idx="65">
                  <c:v>68</c:v>
                </c:pt>
                <c:pt idx="66">
                  <c:v>68</c:v>
                </c:pt>
                <c:pt idx="67">
                  <c:v>68</c:v>
                </c:pt>
                <c:pt idx="68">
                  <c:v>68</c:v>
                </c:pt>
                <c:pt idx="69">
                  <c:v>68</c:v>
                </c:pt>
                <c:pt idx="70">
                  <c:v>68</c:v>
                </c:pt>
                <c:pt idx="71">
                  <c:v>68</c:v>
                </c:pt>
                <c:pt idx="72">
                  <c:v>68</c:v>
                </c:pt>
                <c:pt idx="73">
                  <c:v>69</c:v>
                </c:pt>
                <c:pt idx="74">
                  <c:v>69</c:v>
                </c:pt>
                <c:pt idx="75">
                  <c:v>69</c:v>
                </c:pt>
                <c:pt idx="76">
                  <c:v>69</c:v>
                </c:pt>
                <c:pt idx="77">
                  <c:v>69</c:v>
                </c:pt>
                <c:pt idx="78">
                  <c:v>69</c:v>
                </c:pt>
                <c:pt idx="79">
                  <c:v>69</c:v>
                </c:pt>
                <c:pt idx="80">
                  <c:v>69</c:v>
                </c:pt>
                <c:pt idx="81">
                  <c:v>71</c:v>
                </c:pt>
                <c:pt idx="82">
                  <c:v>71</c:v>
                </c:pt>
                <c:pt idx="83">
                  <c:v>71</c:v>
                </c:pt>
                <c:pt idx="84">
                  <c:v>71</c:v>
                </c:pt>
                <c:pt idx="85">
                  <c:v>71</c:v>
                </c:pt>
                <c:pt idx="86">
                  <c:v>72</c:v>
                </c:pt>
                <c:pt idx="87">
                  <c:v>72</c:v>
                </c:pt>
                <c:pt idx="88">
                  <c:v>72</c:v>
                </c:pt>
                <c:pt idx="89">
                  <c:v>72</c:v>
                </c:pt>
                <c:pt idx="90">
                  <c:v>72</c:v>
                </c:pt>
                <c:pt idx="91">
                  <c:v>73</c:v>
                </c:pt>
                <c:pt idx="92">
                  <c:v>73</c:v>
                </c:pt>
                <c:pt idx="93">
                  <c:v>74</c:v>
                </c:pt>
                <c:pt idx="94">
                  <c:v>74</c:v>
                </c:pt>
                <c:pt idx="95">
                  <c:v>74</c:v>
                </c:pt>
                <c:pt idx="96">
                  <c:v>77</c:v>
                </c:pt>
              </c:numCache>
            </c:numRef>
          </c:xVal>
          <c:yVal>
            <c:numRef>
              <c:f>Dados!$E$8:$E$104</c:f>
              <c:numCache>
                <c:formatCode>0.0</c:formatCode>
                <c:ptCount val="97"/>
                <c:pt idx="0">
                  <c:v>13.4</c:v>
                </c:pt>
                <c:pt idx="1">
                  <c:v>14.3</c:v>
                </c:pt>
                <c:pt idx="2">
                  <c:v>12.8</c:v>
                </c:pt>
                <c:pt idx="3">
                  <c:v>14.2</c:v>
                </c:pt>
                <c:pt idx="4">
                  <c:v>11.4</c:v>
                </c:pt>
                <c:pt idx="5">
                  <c:v>13.5</c:v>
                </c:pt>
                <c:pt idx="6">
                  <c:v>12.4</c:v>
                </c:pt>
                <c:pt idx="7">
                  <c:v>14.3</c:v>
                </c:pt>
                <c:pt idx="8">
                  <c:v>13</c:v>
                </c:pt>
                <c:pt idx="9">
                  <c:v>12.4</c:v>
                </c:pt>
                <c:pt idx="10">
                  <c:v>11.6</c:v>
                </c:pt>
                <c:pt idx="11">
                  <c:v>13.3</c:v>
                </c:pt>
                <c:pt idx="12">
                  <c:v>11.4</c:v>
                </c:pt>
                <c:pt idx="13">
                  <c:v>13</c:v>
                </c:pt>
                <c:pt idx="14">
                  <c:v>13.2</c:v>
                </c:pt>
                <c:pt idx="15">
                  <c:v>12</c:v>
                </c:pt>
                <c:pt idx="16">
                  <c:v>11.2</c:v>
                </c:pt>
                <c:pt idx="17">
                  <c:v>13.4</c:v>
                </c:pt>
                <c:pt idx="18">
                  <c:v>12.5</c:v>
                </c:pt>
                <c:pt idx="19">
                  <c:v>13.6</c:v>
                </c:pt>
                <c:pt idx="20">
                  <c:v>13.8</c:v>
                </c:pt>
                <c:pt idx="21">
                  <c:v>12.4</c:v>
                </c:pt>
                <c:pt idx="22">
                  <c:v>14.8</c:v>
                </c:pt>
                <c:pt idx="23">
                  <c:v>13.4</c:v>
                </c:pt>
                <c:pt idx="24">
                  <c:v>12.8</c:v>
                </c:pt>
                <c:pt idx="25">
                  <c:v>10.9</c:v>
                </c:pt>
                <c:pt idx="26">
                  <c:v>14.6</c:v>
                </c:pt>
                <c:pt idx="27">
                  <c:v>11.8</c:v>
                </c:pt>
                <c:pt idx="28">
                  <c:v>13.4</c:v>
                </c:pt>
                <c:pt idx="29">
                  <c:v>13.9</c:v>
                </c:pt>
                <c:pt idx="30">
                  <c:v>10.6</c:v>
                </c:pt>
                <c:pt idx="31">
                  <c:v>11.6</c:v>
                </c:pt>
                <c:pt idx="32">
                  <c:v>11.2</c:v>
                </c:pt>
                <c:pt idx="33">
                  <c:v>10.4</c:v>
                </c:pt>
                <c:pt idx="34">
                  <c:v>13.7</c:v>
                </c:pt>
                <c:pt idx="35">
                  <c:v>12</c:v>
                </c:pt>
                <c:pt idx="36">
                  <c:v>11.9</c:v>
                </c:pt>
                <c:pt idx="37">
                  <c:v>13.9</c:v>
                </c:pt>
                <c:pt idx="38">
                  <c:v>12.4</c:v>
                </c:pt>
                <c:pt idx="39">
                  <c:v>10.8</c:v>
                </c:pt>
                <c:pt idx="40">
                  <c:v>11.6</c:v>
                </c:pt>
                <c:pt idx="41">
                  <c:v>11.8</c:v>
                </c:pt>
                <c:pt idx="42">
                  <c:v>12.4</c:v>
                </c:pt>
                <c:pt idx="43">
                  <c:v>13.8</c:v>
                </c:pt>
                <c:pt idx="44">
                  <c:v>13.9</c:v>
                </c:pt>
                <c:pt idx="45">
                  <c:v>13.4</c:v>
                </c:pt>
                <c:pt idx="46">
                  <c:v>11.6</c:v>
                </c:pt>
                <c:pt idx="47">
                  <c:v>11.9</c:v>
                </c:pt>
                <c:pt idx="48">
                  <c:v>12.6</c:v>
                </c:pt>
                <c:pt idx="49">
                  <c:v>12.4</c:v>
                </c:pt>
                <c:pt idx="50">
                  <c:v>12.4</c:v>
                </c:pt>
                <c:pt idx="51">
                  <c:v>13.9</c:v>
                </c:pt>
                <c:pt idx="52">
                  <c:v>11.6</c:v>
                </c:pt>
                <c:pt idx="53">
                  <c:v>12.2</c:v>
                </c:pt>
                <c:pt idx="54">
                  <c:v>12.5</c:v>
                </c:pt>
                <c:pt idx="55">
                  <c:v>12.3</c:v>
                </c:pt>
                <c:pt idx="56">
                  <c:v>11.4</c:v>
                </c:pt>
                <c:pt idx="57">
                  <c:v>12.6</c:v>
                </c:pt>
                <c:pt idx="58">
                  <c:v>11</c:v>
                </c:pt>
                <c:pt idx="59">
                  <c:v>11.1</c:v>
                </c:pt>
                <c:pt idx="60">
                  <c:v>10.4</c:v>
                </c:pt>
                <c:pt idx="61">
                  <c:v>11</c:v>
                </c:pt>
                <c:pt idx="62">
                  <c:v>11.6</c:v>
                </c:pt>
                <c:pt idx="63">
                  <c:v>12</c:v>
                </c:pt>
                <c:pt idx="64">
                  <c:v>12.8</c:v>
                </c:pt>
                <c:pt idx="65">
                  <c:v>12.4</c:v>
                </c:pt>
                <c:pt idx="66">
                  <c:v>12.8</c:v>
                </c:pt>
                <c:pt idx="67">
                  <c:v>11.3</c:v>
                </c:pt>
                <c:pt idx="68">
                  <c:v>11.2</c:v>
                </c:pt>
                <c:pt idx="69">
                  <c:v>12.6</c:v>
                </c:pt>
                <c:pt idx="70">
                  <c:v>10.199999999999999</c:v>
                </c:pt>
                <c:pt idx="71">
                  <c:v>12</c:v>
                </c:pt>
                <c:pt idx="72">
                  <c:v>13.5</c:v>
                </c:pt>
                <c:pt idx="73">
                  <c:v>13.1</c:v>
                </c:pt>
                <c:pt idx="74">
                  <c:v>12.2</c:v>
                </c:pt>
                <c:pt idx="75">
                  <c:v>12.8</c:v>
                </c:pt>
                <c:pt idx="76">
                  <c:v>13.4</c:v>
                </c:pt>
                <c:pt idx="77">
                  <c:v>11.6</c:v>
                </c:pt>
                <c:pt idx="78">
                  <c:v>10.8</c:v>
                </c:pt>
                <c:pt idx="79">
                  <c:v>11.8</c:v>
                </c:pt>
                <c:pt idx="80">
                  <c:v>12.8</c:v>
                </c:pt>
                <c:pt idx="81">
                  <c:v>14</c:v>
                </c:pt>
                <c:pt idx="82">
                  <c:v>11.8</c:v>
                </c:pt>
                <c:pt idx="83">
                  <c:v>13.7</c:v>
                </c:pt>
                <c:pt idx="84">
                  <c:v>10.8</c:v>
                </c:pt>
                <c:pt idx="85">
                  <c:v>11.8</c:v>
                </c:pt>
                <c:pt idx="86">
                  <c:v>12.6</c:v>
                </c:pt>
                <c:pt idx="87">
                  <c:v>11.8</c:v>
                </c:pt>
                <c:pt idx="88">
                  <c:v>12.8</c:v>
                </c:pt>
                <c:pt idx="89">
                  <c:v>10.4</c:v>
                </c:pt>
                <c:pt idx="90">
                  <c:v>11.3</c:v>
                </c:pt>
                <c:pt idx="91">
                  <c:v>10.9</c:v>
                </c:pt>
                <c:pt idx="92">
                  <c:v>11</c:v>
                </c:pt>
                <c:pt idx="93">
                  <c:v>12.2</c:v>
                </c:pt>
                <c:pt idx="94">
                  <c:v>12.9</c:v>
                </c:pt>
                <c:pt idx="95">
                  <c:v>10.8</c:v>
                </c:pt>
                <c:pt idx="96">
                  <c:v>11.6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210-487D-9DEA-0C103EA5E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"/>
        <c:axId val="4"/>
      </c:scatterChart>
      <c:valAx>
        <c:axId val="364130392"/>
        <c:scaling>
          <c:orientation val="minMax"/>
          <c:max val="90"/>
          <c:min val="5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DIÂMETRO (mm)</a:t>
                </a:r>
              </a:p>
            </c:rich>
          </c:tx>
          <c:layout>
            <c:manualLayout>
              <c:xMode val="edge"/>
              <c:yMode val="edge"/>
              <c:x val="0.44519015659955258"/>
              <c:y val="0.9431818181818182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Peso do Fruto (g)</a:t>
                </a:r>
              </a:p>
            </c:rich>
          </c:tx>
          <c:layout>
            <c:manualLayout>
              <c:xMode val="edge"/>
              <c:yMode val="edge"/>
              <c:x val="1.45413870246085E-2"/>
              <c:y val="0.37175324675324678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364130392"/>
        <c:crosses val="autoZero"/>
        <c:crossBetween val="midCat"/>
      </c:valAx>
      <c:val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crossBetween val="midCat"/>
      </c:valAx>
      <c:valAx>
        <c:axId val="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º Brix</a:t>
                </a:r>
              </a:p>
            </c:rich>
          </c:tx>
          <c:layout>
            <c:manualLayout>
              <c:xMode val="edge"/>
              <c:yMode val="edge"/>
              <c:x val="0.95525727069351229"/>
              <c:y val="0.43181818181818182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3"/>
        <c:crosses val="max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483221476510062"/>
          <c:y val="0.42532467532467533"/>
          <c:w val="0.15212527964205816"/>
          <c:h val="0.103896103896103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0.19575</cdr:x>
      <cdr:y>0.03025</cdr:y>
    </cdr:to>
    <cdr:sp macro="" textlink="">
      <cdr:nvSpPr>
        <cdr:cNvPr id="4097" name="Text Box 1">
          <a:extLst xmlns:a="http://schemas.openxmlformats.org/drawingml/2006/main">
            <a:ext uri="{FF2B5EF4-FFF2-40B4-BE49-F238E27FC236}">
              <a16:creationId xmlns:a16="http://schemas.microsoft.com/office/drawing/2014/main" id="{4B0CB779-08FD-40EF-B186-52F49500A3AC}"/>
            </a:ext>
          </a:extLst>
        </cdr:cNvPr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0" y="0"/>
          <a:ext cx="1789938" cy="1711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fld id="{393650F7-CC70-41BC-987A-582FA571F68A}" type="TxLink">
            <a:rPr lang="pt-BR" sz="1000" b="1" i="1" u="none" strike="noStrike" baseline="0">
              <a:solidFill>
                <a:srgbClr val="000000"/>
              </a:solidFill>
              <a:latin typeface="Arial"/>
              <a:cs typeface="Arial"/>
            </a:rPr>
            <a:pPr algn="ctr" rtl="0">
              <a:defRPr sz="1000"/>
            </a:pPr>
            <a:t>Variedade: Natal</a:t>
          </a:fld>
          <a:endParaRPr lang="pt-BR" sz="1000" b="1" i="1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847EE-AB28-4E8D-9B5C-F5ACF24FD8AF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E1F19-1FC9-4025-B590-E165561622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0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58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Broccoli = Brócolis</a:t>
            </a:r>
          </a:p>
          <a:p>
            <a:r>
              <a:rPr lang="pt-BR" dirty="0"/>
              <a:t>Green</a:t>
            </a:r>
            <a:r>
              <a:rPr lang="pt-BR" baseline="0" dirty="0"/>
              <a:t> peppers = pimetão verde</a:t>
            </a:r>
          </a:p>
          <a:p>
            <a:r>
              <a:rPr lang="pt-BR" baseline="0" dirty="0"/>
              <a:t>Canola = Canola</a:t>
            </a:r>
          </a:p>
          <a:p>
            <a:r>
              <a:rPr lang="pt-BR" baseline="0" dirty="0"/>
              <a:t>Tobacco = Tabaco</a:t>
            </a:r>
          </a:p>
          <a:p>
            <a:r>
              <a:rPr lang="pt-BR" baseline="0" dirty="0"/>
              <a:t>Pecan = Noz-Pecã</a:t>
            </a:r>
          </a:p>
          <a:p>
            <a:r>
              <a:rPr lang="pt-BR" baseline="0" dirty="0"/>
              <a:t>Orange = Laranja</a:t>
            </a:r>
          </a:p>
          <a:p>
            <a:r>
              <a:rPr lang="pt-BR" baseline="0" dirty="0"/>
              <a:t>Cotton = Algodão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49203-F7CB-41AC-954A-89FC0B8CD4C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4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E63495-6BCB-4514-A9F1-8CD4778FF57D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3500" y="733425"/>
            <a:ext cx="6521450" cy="3668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5163" y="4646613"/>
            <a:ext cx="5318125" cy="44021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828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D8D34BE8-A923-4803-AD9B-9F43952B3382}" type="slidenum">
              <a:rPr lang="pt-BR" altLang="pt-BR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146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21450" cy="3668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3998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D134A7F5-4F78-4B12-B6AC-E362150654B3}" type="slidenum">
              <a:rPr lang="pt-BR" altLang="pt-BR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57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167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21450" cy="3668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8001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C2414C33-39ED-4D7F-9C6F-C5EAFE899501}" type="slidenum">
              <a:rPr lang="pt-BR" altLang="pt-BR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58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187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21450" cy="3668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6872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48FC9B02-A373-4F54-B99A-8FB65BFB8020}" type="slidenum">
              <a:rPr lang="pt-BR" altLang="pt-BR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59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208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21450" cy="3668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5587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EC72F9C2-F17E-4211-8215-856478031335}" type="slidenum">
              <a:rPr lang="pt-BR" altLang="pt-BR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60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228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21450" cy="3668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4987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FA13EA6-7178-4C6F-A58F-B7C39043B694}" type="slidenum">
              <a:rPr lang="pt-BR" altLang="pt-BR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61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064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21450" cy="36687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63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Just</a:t>
            </a:r>
            <a:r>
              <a:rPr lang="pt-BR" baseline="0" dirty="0"/>
              <a:t> to make sure, when it says:  “water holding capacity”, you want to show the ability of increasing water retention</a:t>
            </a:r>
            <a:r>
              <a:rPr lang="en-US" baseline="0" dirty="0"/>
              <a:t>? </a:t>
            </a:r>
          </a:p>
          <a:p>
            <a:r>
              <a:rPr lang="en-US" baseline="0" dirty="0"/>
              <a:t>If yes, the translation used is the most appropriate one. </a:t>
            </a:r>
          </a:p>
          <a:p>
            <a:r>
              <a:rPr lang="en-US" baseline="0" dirty="0"/>
              <a:t>If not, please let me know and I can fix 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8D21A-20F0-46B0-B2F3-0A4BDF6AE49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5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53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6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62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24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06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94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743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77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88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95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47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B41E4-09A4-4E34-8324-0DFC84DCFA8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1743C-395C-4262-9137-F564CDDD8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10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edis.ifas.ufl.edu/pdffiles/SS/SS47800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5.png"/><Relationship Id="rId7" Type="http://schemas.openxmlformats.org/officeDocument/2006/relationships/hyperlink" Target="https://flickr.com/photos/lifeunseen/9626541790" TargetMode="External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hyperlink" Target="http://phys.org/news/2015-01-asian-citrus-psyllids-heights-clues.html" TargetMode="External"/><Relationship Id="rId5" Type="http://schemas.openxmlformats.org/officeDocument/2006/relationships/hyperlink" Target="https://www.ars.usda.gov/southeast-area/stoneville-ms/southern-insect-management-research/docs/cotton-bollworm/" TargetMode="External"/><Relationship Id="rId10" Type="http://schemas.openxmlformats.org/officeDocument/2006/relationships/image" Target="../media/image109.jpeg"/><Relationship Id="rId4" Type="http://schemas.openxmlformats.org/officeDocument/2006/relationships/image" Target="../media/image106.png"/><Relationship Id="rId9" Type="http://schemas.openxmlformats.org/officeDocument/2006/relationships/hyperlink" Target="http://www.forestryimages.org/browse/detail.cfm?imgnum=122305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590/S1677-04202007000400006" TargetMode="External"/><Relationship Id="rId2" Type="http://schemas.openxmlformats.org/officeDocument/2006/relationships/hyperlink" Target="http://www.scielo.br/scielo.php?script=sci_arttext&amp;pid=S0100-29452010000200016&amp;lng=en&amp;tlng=pt" TargetMode="Externa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url?sa=i&amp;rct=j&amp;q=&amp;esrc=s&amp;source=images&amp;cd=&amp;cad=rja&amp;uact=8&amp;ved=0ahUKEwiW_ZPN9rbJAhXJmZAKHeVcDlQQjB0IBg&amp;url=http://www.besgroup.org/2014/11/24/pollination-of-citrus-x-microcarpa-flowers/&amp;psig=AFQjCNEt-tnsSr49VPec-suMfdICTLfs-w&amp;ust=1448930921722168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3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4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45.xml"/><Relationship Id="rId4" Type="http://schemas.openxmlformats.org/officeDocument/2006/relationships/slide" Target="slide5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5.bin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10343" y="3761062"/>
            <a:ext cx="9818914" cy="238760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FATORES FISIÓLOGICOS, PRODUTIVIDADE E QUALIDADE DOS FRUTOS CITRICOS DE MESA</a:t>
            </a:r>
            <a:br>
              <a:rPr lang="es-ES" b="1" dirty="0"/>
            </a:br>
            <a:r>
              <a:rPr lang="es-ES" b="1" i="1" dirty="0">
                <a:solidFill>
                  <a:srgbClr val="C00000"/>
                </a:solidFill>
              </a:rPr>
              <a:t>ADUBAÇÃO FOLIAR</a:t>
            </a:r>
            <a:br>
              <a:rPr lang="es-ES" b="1" dirty="0"/>
            </a:br>
            <a:br>
              <a:rPr lang="es-ES" b="1" dirty="0"/>
            </a:br>
            <a:r>
              <a:rPr lang="es-ES" sz="3100" b="1" dirty="0"/>
              <a:t>Antonio Coutinho</a:t>
            </a:r>
            <a:br>
              <a:rPr lang="es-ES" b="1" dirty="0"/>
            </a:br>
            <a:r>
              <a:rPr lang="es-ES" sz="2400" b="1" dirty="0"/>
              <a:t>Eng. </a:t>
            </a:r>
            <a:r>
              <a:rPr lang="es-ES" sz="2400" b="1" dirty="0" err="1"/>
              <a:t>Agrônomo</a:t>
            </a:r>
            <a:br>
              <a:rPr lang="es-ES" sz="2400" b="1" dirty="0"/>
            </a:br>
            <a:r>
              <a:rPr lang="es-ES" sz="2400" b="1" dirty="0" err="1"/>
              <a:t>MSc</a:t>
            </a:r>
            <a:r>
              <a:rPr lang="es-ES" sz="2400" b="1" dirty="0"/>
              <a:t>. </a:t>
            </a:r>
            <a:r>
              <a:rPr lang="es-ES" sz="2400" b="1" dirty="0" err="1"/>
              <a:t>Biotecnologia</a:t>
            </a:r>
            <a:br>
              <a:rPr lang="es-ES" b="1" dirty="0"/>
            </a:br>
            <a:r>
              <a:rPr lang="es-ES" sz="2200" b="1" dirty="0" err="1"/>
              <a:t>Diretor</a:t>
            </a:r>
            <a:r>
              <a:rPr lang="es-ES" sz="2200" b="1" dirty="0"/>
              <a:t> técnico – </a:t>
            </a:r>
            <a:r>
              <a:rPr lang="es-ES" sz="2200" b="1" dirty="0">
                <a:solidFill>
                  <a:srgbClr val="C00000"/>
                </a:solidFill>
              </a:rPr>
              <a:t>Brandt do Brasil</a:t>
            </a:r>
            <a:br>
              <a:rPr lang="es-ES" b="1" dirty="0"/>
            </a:b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979148" y="5707464"/>
            <a:ext cx="666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antonio.coutinho@brandt.co</a:t>
            </a:r>
          </a:p>
        </p:txBody>
      </p:sp>
    </p:spTree>
    <p:extLst>
      <p:ext uri="{BB962C8B-B14F-4D97-AF65-F5344CB8AC3E}">
        <p14:creationId xmlns:p14="http://schemas.microsoft.com/office/powerpoint/2010/main" val="618738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794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AF7F4D-9228-47E4-945C-A13767B4DEC9}"/>
              </a:ext>
            </a:extLst>
          </p:cNvPr>
          <p:cNvSpPr txBox="1"/>
          <p:nvPr/>
        </p:nvSpPr>
        <p:spPr>
          <a:xfrm>
            <a:off x="445477" y="464234"/>
            <a:ext cx="11526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BASTA COMPRAR UMA FAZENDA NA CALIFÓRNIA!!</a:t>
            </a:r>
          </a:p>
        </p:txBody>
      </p:sp>
      <p:pic>
        <p:nvPicPr>
          <p:cNvPr id="9218" name="Picture 2" descr="Resultado de imagem para california navel oranges">
            <a:extLst>
              <a:ext uri="{FF2B5EF4-FFF2-40B4-BE49-F238E27FC236}">
                <a16:creationId xmlns:a16="http://schemas.microsoft.com/office/drawing/2014/main" id="{49487338-EA15-4521-A11E-63B898126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16" y="1468829"/>
            <a:ext cx="6231109" cy="479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204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550D33E-175F-4955-A6B8-EDF239034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46" y="2239619"/>
            <a:ext cx="10393597" cy="4214191"/>
          </a:xfrm>
          <a:prstGeom prst="rect">
            <a:avLst/>
          </a:prstGeom>
        </p:spPr>
      </p:pic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C2E9BC42-E92E-4E83-B45F-3B31CAD8A9B9}"/>
              </a:ext>
            </a:extLst>
          </p:cNvPr>
          <p:cNvSpPr/>
          <p:nvPr/>
        </p:nvSpPr>
        <p:spPr>
          <a:xfrm>
            <a:off x="8481392" y="1550505"/>
            <a:ext cx="516835" cy="10999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79D110-2A9D-44EA-8DA1-1DA23E9032E3}"/>
              </a:ext>
            </a:extLst>
          </p:cNvPr>
          <p:cNvSpPr txBox="1"/>
          <p:nvPr/>
        </p:nvSpPr>
        <p:spPr>
          <a:xfrm>
            <a:off x="8176592" y="927653"/>
            <a:ext cx="227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APLICAÇÃO</a:t>
            </a:r>
          </a:p>
          <a:p>
            <a:r>
              <a:rPr lang="pt-BR" dirty="0"/>
              <a:t>NITROGÊNIO</a:t>
            </a: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75D4535E-8189-485B-94E4-9F822546613A}"/>
              </a:ext>
            </a:extLst>
          </p:cNvPr>
          <p:cNvSpPr/>
          <p:nvPr/>
        </p:nvSpPr>
        <p:spPr>
          <a:xfrm rot="879672">
            <a:off x="1828800" y="942538"/>
            <a:ext cx="6147582" cy="60491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6306D27-78E9-4ED6-B7F2-3CDA3CD674C2}"/>
              </a:ext>
            </a:extLst>
          </p:cNvPr>
          <p:cNvSpPr txBox="1"/>
          <p:nvPr/>
        </p:nvSpPr>
        <p:spPr>
          <a:xfrm rot="885416">
            <a:off x="4065563" y="815926"/>
            <a:ext cx="250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NITROGÊNIO</a:t>
            </a:r>
          </a:p>
        </p:txBody>
      </p:sp>
    </p:spTree>
    <p:extLst>
      <p:ext uri="{BB962C8B-B14F-4D97-AF65-F5344CB8AC3E}">
        <p14:creationId xmlns:p14="http://schemas.microsoft.com/office/powerpoint/2010/main" val="29358353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EAC685-76E3-43AA-81CF-518738FE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562" y="0"/>
            <a:ext cx="5009321" cy="686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35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5C92D6-E93C-4218-976C-E228056FA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019" y="193254"/>
            <a:ext cx="6384543" cy="65202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76018FA-02DA-4E62-8722-BB095BC13914}"/>
              </a:ext>
            </a:extLst>
          </p:cNvPr>
          <p:cNvSpPr txBox="1"/>
          <p:nvPr/>
        </p:nvSpPr>
        <p:spPr>
          <a:xfrm>
            <a:off x="9541565" y="1046922"/>
            <a:ext cx="209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RESUMO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D37EEA-8976-42CD-B848-699C08547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682" y="3657600"/>
            <a:ext cx="2751206" cy="12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496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96EFF3-0ABE-48EF-BB75-AEC419BF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LEMBRETES: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ADUBAÇÃO FOLIAR COM POTÁSSIO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DF5BD2-24EF-419A-98B3-E6DBB349F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Solos com boas quantidades de K e baixas quantidades nas folhas</a:t>
            </a:r>
          </a:p>
          <a:p>
            <a:endParaRPr lang="pt-BR" dirty="0"/>
          </a:p>
          <a:p>
            <a:r>
              <a:rPr lang="pt-BR" dirty="0"/>
              <a:t>Excesso de Ca e Mg no solo</a:t>
            </a:r>
          </a:p>
          <a:p>
            <a:endParaRPr lang="pt-BR" dirty="0"/>
          </a:p>
          <a:p>
            <a:r>
              <a:rPr lang="pt-BR" dirty="0"/>
              <a:t>Necessidade de correções rápidas</a:t>
            </a:r>
          </a:p>
        </p:txBody>
      </p:sp>
    </p:spTree>
    <p:extLst>
      <p:ext uri="{BB962C8B-B14F-4D97-AF65-F5344CB8AC3E}">
        <p14:creationId xmlns:p14="http://schemas.microsoft.com/office/powerpoint/2010/main" val="36363510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96EFF3-0ABE-48EF-BB75-AEC419BF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LEMBRETES: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USAR BONS ADJUVANTES PODE MELHORAR A ABSORÇÃO DE NUTRIENTES.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DF5BD2-24EF-419A-98B3-E6DBB349F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928" y="3007310"/>
            <a:ext cx="10515600" cy="3576370"/>
          </a:xfrm>
        </p:spPr>
        <p:txBody>
          <a:bodyPr>
            <a:normAutofit/>
          </a:bodyPr>
          <a:lstStyle/>
          <a:p>
            <a:r>
              <a:rPr lang="pt-BR" dirty="0"/>
              <a:t>DERIVA</a:t>
            </a:r>
          </a:p>
          <a:p>
            <a:endParaRPr lang="pt-BR" dirty="0"/>
          </a:p>
          <a:p>
            <a:r>
              <a:rPr lang="pt-BR" dirty="0"/>
              <a:t>EVAPORAÇÃO</a:t>
            </a:r>
          </a:p>
          <a:p>
            <a:endParaRPr lang="pt-BR" dirty="0"/>
          </a:p>
          <a:p>
            <a:r>
              <a:rPr lang="pt-BR" dirty="0"/>
              <a:t>CHUVAS</a:t>
            </a:r>
          </a:p>
          <a:p>
            <a:endParaRPr lang="pt-BR" dirty="0"/>
          </a:p>
          <a:p>
            <a:r>
              <a:rPr lang="pt-BR" dirty="0"/>
              <a:t>COMPATIBILIDADE – MISTURAS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16753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39" y="143689"/>
            <a:ext cx="7759337" cy="58652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1645920" y="6191794"/>
            <a:ext cx="8974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Influência dos elementos na qualidade de fruta</a:t>
            </a:r>
          </a:p>
          <a:p>
            <a:r>
              <a:rPr lang="pt-BR" dirty="0">
                <a:hlinkClick r:id="rId3"/>
              </a:rPr>
              <a:t>https://edis.ifas.ufl.edu/pdffiles/SS/SS47800.pdf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28866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E62ED-50FA-468A-AE68-64896FA3C9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8000" b="1" dirty="0">
                <a:solidFill>
                  <a:srgbClr val="FFC000"/>
                </a:solidFill>
              </a:rPr>
              <a:t>O FUTURO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BEF1F8-7005-4C07-91E6-1300944830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0558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585" y="480379"/>
            <a:ext cx="10762827" cy="574516"/>
          </a:xfrm>
        </p:spPr>
        <p:txBody>
          <a:bodyPr>
            <a:normAutofit fontScale="90000"/>
          </a:bodyPr>
          <a:lstStyle/>
          <a:p>
            <a:r>
              <a:rPr lang="en-US" sz="3733" b="1" dirty="0" err="1"/>
              <a:t>Hidrocolóides</a:t>
            </a:r>
            <a:r>
              <a:rPr lang="en-US" sz="3733" b="1" dirty="0"/>
              <a:t> – O que </a:t>
            </a:r>
            <a:r>
              <a:rPr lang="en-US" sz="3733" b="1" dirty="0" err="1"/>
              <a:t>são</a:t>
            </a:r>
            <a:r>
              <a:rPr lang="en-US" sz="3733" b="1" dirty="0"/>
              <a:t> </a:t>
            </a:r>
            <a:r>
              <a:rPr lang="en-US" sz="3733" b="1" dirty="0" err="1"/>
              <a:t>eles</a:t>
            </a:r>
            <a:r>
              <a:rPr lang="en-US" sz="3733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57189" indent="-457189"/>
            <a:r>
              <a:rPr lang="en-US" dirty="0" err="1">
                <a:solidFill>
                  <a:schemeClr val="tx1"/>
                </a:solidFill>
              </a:rPr>
              <a:t>Polissacarídeos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solúveis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água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derivados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plantas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bactérias</a:t>
            </a:r>
            <a:endParaRPr lang="en-US" dirty="0">
              <a:solidFill>
                <a:schemeClr val="tx1"/>
              </a:solidFill>
            </a:endParaRPr>
          </a:p>
          <a:p>
            <a:pPr marL="457189" indent="-457189"/>
            <a:r>
              <a:rPr lang="en-US" dirty="0" err="1">
                <a:solidFill>
                  <a:schemeClr val="tx1"/>
                </a:solidFill>
              </a:rPr>
              <a:t>Capazes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alterar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propriedades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físicas</a:t>
            </a:r>
            <a:r>
              <a:rPr lang="en-US" dirty="0">
                <a:solidFill>
                  <a:schemeClr val="tx1"/>
                </a:solidFill>
              </a:rPr>
              <a:t> dos </a:t>
            </a:r>
            <a:r>
              <a:rPr lang="en-US" dirty="0" err="1">
                <a:solidFill>
                  <a:schemeClr val="tx1"/>
                </a:solidFill>
              </a:rPr>
              <a:t>líquidos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1371566" lvl="2" indent="-457189">
              <a:buFont typeface="Calibri" panose="020F0502020204030204" pitchFamily="34" charset="0"/>
              <a:buChar char="⁻"/>
            </a:pPr>
            <a:r>
              <a:rPr lang="en-US" dirty="0" err="1">
                <a:solidFill>
                  <a:schemeClr val="tx1"/>
                </a:solidFill>
              </a:rPr>
              <a:t>Ader</a:t>
            </a:r>
            <a:r>
              <a:rPr lang="pt-BR" dirty="0">
                <a:solidFill>
                  <a:schemeClr val="tx1"/>
                </a:solidFill>
              </a:rPr>
              <a:t>ência</a:t>
            </a:r>
            <a:endParaRPr lang="en-US" dirty="0">
              <a:solidFill>
                <a:schemeClr val="tx1"/>
              </a:solidFill>
            </a:endParaRPr>
          </a:p>
          <a:p>
            <a:pPr marL="1371566" lvl="2" indent="-457189">
              <a:buFont typeface="Calibri" panose="020F0502020204030204" pitchFamily="34" charset="0"/>
              <a:buChar char="⁻"/>
            </a:pPr>
            <a:r>
              <a:rPr lang="en-US" dirty="0" err="1">
                <a:solidFill>
                  <a:schemeClr val="tx1"/>
                </a:solidFill>
              </a:rPr>
              <a:t>Epalhamento</a:t>
            </a:r>
            <a:endParaRPr lang="en-US" dirty="0">
              <a:solidFill>
                <a:schemeClr val="tx1"/>
              </a:solidFill>
            </a:endParaRPr>
          </a:p>
          <a:p>
            <a:pPr marL="1371566" lvl="2" indent="-457189">
              <a:buFont typeface="Calibri" panose="020F0502020204030204" pitchFamily="34" charset="0"/>
              <a:buChar char="⁻"/>
            </a:pPr>
            <a:r>
              <a:rPr lang="pt-BR" dirty="0">
                <a:solidFill>
                  <a:schemeClr val="tx1"/>
                </a:solidFill>
              </a:rPr>
              <a:t>Viscosidade</a:t>
            </a:r>
            <a:endParaRPr lang="en-US" dirty="0">
              <a:solidFill>
                <a:schemeClr val="tx1"/>
              </a:solidFill>
            </a:endParaRPr>
          </a:p>
          <a:p>
            <a:pPr marL="1371566" lvl="2" indent="-457189">
              <a:buFont typeface="Calibri" panose="020F0502020204030204" pitchFamily="34" charset="0"/>
              <a:buChar char="⁻"/>
            </a:pPr>
            <a:r>
              <a:rPr lang="en-US" dirty="0" err="1">
                <a:solidFill>
                  <a:schemeClr val="tx1"/>
                </a:solidFill>
              </a:rPr>
              <a:t>Tensão</a:t>
            </a:r>
            <a:r>
              <a:rPr lang="en-US" dirty="0">
                <a:solidFill>
                  <a:schemeClr val="tx1"/>
                </a:solidFill>
              </a:rPr>
              <a:t> superficial</a:t>
            </a:r>
          </a:p>
          <a:p>
            <a:pPr marL="1371566" lvl="2" indent="-457189">
              <a:buFont typeface="Calibri" panose="020F0502020204030204" pitchFamily="34" charset="0"/>
              <a:buChar char="⁻"/>
            </a:pPr>
            <a:r>
              <a:rPr lang="en-US" dirty="0" err="1">
                <a:solidFill>
                  <a:schemeClr val="tx1"/>
                </a:solidFill>
              </a:rPr>
              <a:t>Aumento</a:t>
            </a:r>
            <a:r>
              <a:rPr lang="en-US" dirty="0">
                <a:solidFill>
                  <a:schemeClr val="tx1"/>
                </a:solidFill>
              </a:rPr>
              <a:t> da </a:t>
            </a:r>
            <a:r>
              <a:rPr lang="en-US" dirty="0" err="1">
                <a:solidFill>
                  <a:schemeClr val="tx1"/>
                </a:solidFill>
              </a:rPr>
              <a:t>reten</a:t>
            </a:r>
            <a:r>
              <a:rPr lang="pt-BR" dirty="0">
                <a:solidFill>
                  <a:schemeClr val="tx1"/>
                </a:solidFill>
              </a:rPr>
              <a:t>ção da água</a:t>
            </a:r>
            <a:endParaRPr lang="en-US" dirty="0">
              <a:solidFill>
                <a:schemeClr val="tx1"/>
              </a:solidFill>
            </a:endParaRPr>
          </a:p>
          <a:p>
            <a:pPr marL="1371566" lvl="2" indent="-457189">
              <a:buFont typeface="Calibri" panose="020F0502020204030204" pitchFamily="34" charset="0"/>
              <a:buChar char="⁻"/>
            </a:pPr>
            <a:r>
              <a:rPr lang="en-US" dirty="0" err="1">
                <a:solidFill>
                  <a:schemeClr val="tx1"/>
                </a:solidFill>
              </a:rPr>
              <a:t>Formação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filme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líquido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457189" indent="-457189"/>
            <a:r>
              <a:rPr lang="en-US" dirty="0" err="1">
                <a:solidFill>
                  <a:schemeClr val="tx1"/>
                </a:solidFill>
              </a:rPr>
              <a:t>Adjuvantes</a:t>
            </a:r>
            <a:r>
              <a:rPr lang="en-US" dirty="0">
                <a:solidFill>
                  <a:schemeClr val="tx1"/>
                </a:solidFill>
              </a:rPr>
              <a:t> que </a:t>
            </a:r>
            <a:r>
              <a:rPr lang="en-US" dirty="0" err="1">
                <a:solidFill>
                  <a:schemeClr val="tx1"/>
                </a:solidFill>
              </a:rPr>
              <a:t>tem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como</a:t>
            </a:r>
            <a:r>
              <a:rPr lang="en-US" dirty="0">
                <a:solidFill>
                  <a:schemeClr val="tx1"/>
                </a:solidFill>
              </a:rPr>
              <a:t> base </a:t>
            </a:r>
            <a:r>
              <a:rPr lang="en-US" dirty="0" err="1">
                <a:solidFill>
                  <a:schemeClr val="tx1"/>
                </a:solidFill>
              </a:rPr>
              <a:t>hidrocolóides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capazes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alterar</a:t>
            </a:r>
            <a:r>
              <a:rPr lang="en-US" dirty="0">
                <a:solidFill>
                  <a:schemeClr val="tx1"/>
                </a:solidFill>
              </a:rPr>
              <a:t> as </a:t>
            </a:r>
            <a:r>
              <a:rPr lang="en-US" dirty="0" err="1">
                <a:solidFill>
                  <a:schemeClr val="tx1"/>
                </a:solidFill>
              </a:rPr>
              <a:t>propriedades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físicas</a:t>
            </a:r>
            <a:r>
              <a:rPr lang="en-US" dirty="0">
                <a:solidFill>
                  <a:schemeClr val="tx1"/>
                </a:solidFill>
              </a:rPr>
              <a:t> dos </a:t>
            </a:r>
            <a:r>
              <a:rPr lang="en-US" dirty="0" err="1">
                <a:solidFill>
                  <a:schemeClr val="tx1"/>
                </a:solidFill>
              </a:rPr>
              <a:t>líquidos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resultando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/>
              <a:t>absorção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eficiente</a:t>
            </a:r>
            <a:r>
              <a:rPr lang="en-US" dirty="0">
                <a:solidFill>
                  <a:schemeClr val="tx1"/>
                </a:solidFill>
              </a:rPr>
              <a:t> dos </a:t>
            </a:r>
            <a:r>
              <a:rPr lang="en-US" dirty="0" err="1">
                <a:solidFill>
                  <a:schemeClr val="tx1"/>
                </a:solidFill>
              </a:rPr>
              <a:t>agroquímicos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457189" indent="-457189"/>
            <a:endParaRPr lang="en-US" dirty="0">
              <a:solidFill>
                <a:schemeClr val="tx1"/>
              </a:solidFill>
            </a:endParaRPr>
          </a:p>
          <a:p>
            <a:pPr marL="457189" indent="-457189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AutoShape 22" descr="https://photos-5.dropbox.com/t/2/AAB33iRd2wLdoAmJ6noWKbc1FYkgZ_5frR4YU4muuzYG7g/12/35046135/jpeg/32x32/1/_/1/2/Old%20Lab.jpg/ENqknKYEGIABIAIoAg/2JF17T6hd2VHSZjdbzVeXqEJPT0i7JRhu_MLjrnDVvE?size=800x600&amp;size_mode=3"/>
          <p:cNvSpPr>
            <a:spLocks noChangeAspect="1" noChangeArrowheads="1"/>
          </p:cNvSpPr>
          <p:nvPr/>
        </p:nvSpPr>
        <p:spPr bwMode="auto">
          <a:xfrm>
            <a:off x="1679575" y="-274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24" descr="https://photos-5.dropbox.com/t/2/AAB33iRd2wLdoAmJ6noWKbc1FYkgZ_5frR4YU4muuzYG7g/12/35046135/jpeg/32x32/1/_/1/2/Old%20Lab.jpg/ENqknKYEGIABIAIoAg/2JF17T6hd2VHSZjdbzVeXqEJPT0i7JRhu_MLjrnDVvE?size=800x600&amp;size_mode=3"/>
          <p:cNvSpPr>
            <a:spLocks noChangeAspect="1" noChangeArrowheads="1"/>
          </p:cNvSpPr>
          <p:nvPr/>
        </p:nvSpPr>
        <p:spPr bwMode="auto">
          <a:xfrm>
            <a:off x="1831975" y="-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6" descr="https://photos-5.dropbox.com/t/2/AAB33iRd2wLdoAmJ6noWKbc1FYkgZ_5frR4YU4muuzYG7g/12/35046135/jpeg/32x32/1/_/1/2/Old%20Lab.jpg/ENqknKYEGIABIAIoAg/2JF17T6hd2VHSZjdbzVeXqEJPT0i7JRhu_MLjrnDVvE?size=800x600&amp;size_mode=3"/>
          <p:cNvSpPr>
            <a:spLocks noChangeAspect="1" noChangeArrowheads="1"/>
          </p:cNvSpPr>
          <p:nvPr/>
        </p:nvSpPr>
        <p:spPr bwMode="auto">
          <a:xfrm>
            <a:off x="1984375" y="301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8" descr="https://photos-5.dropbox.com/t/2/AAB33iRd2wLdoAmJ6noWKbc1FYkgZ_5frR4YU4muuzYG7g/12/35046135/jpeg/32x32/1/_/1/2/Old%20Lab.jpg/ENqknKYEGIABIAIoAg/2JF17T6hd2VHSZjdbzVeXqEJPT0i7JRhu_MLjrnDVvE?size=800x600&amp;size_mode=3"/>
          <p:cNvSpPr>
            <a:spLocks noChangeAspect="1" noChangeArrowheads="1"/>
          </p:cNvSpPr>
          <p:nvPr/>
        </p:nvSpPr>
        <p:spPr bwMode="auto">
          <a:xfrm>
            <a:off x="2136775" y="1825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AutoShape 30" descr="https://photos-5.dropbox.com/t/2/AAB33iRd2wLdoAmJ6noWKbc1FYkgZ_5frR4YU4muuzYG7g/12/35046135/jpeg/32x32/1/_/1/2/Old%20Lab.jpg/ENqknKYEGIABIAIoAg/2JF17T6hd2VHSZjdbzVeXqEJPT0i7JRhu_MLjrnDVvE?size=800x600&amp;size_mode=3"/>
          <p:cNvSpPr>
            <a:spLocks noChangeAspect="1" noChangeArrowheads="1"/>
          </p:cNvSpPr>
          <p:nvPr/>
        </p:nvSpPr>
        <p:spPr bwMode="auto">
          <a:xfrm>
            <a:off x="2289175" y="3349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68" y="2453748"/>
            <a:ext cx="1711569" cy="21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922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CA381A8D-BC55-40AF-A623-4667F55ED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956" y="1825145"/>
            <a:ext cx="4058477" cy="314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aoladp://MA33048742-0002/image002.png"/>
          <p:cNvSpPr>
            <a:spLocks noChangeAspect="1" noChangeArrowheads="1"/>
          </p:cNvSpPr>
          <p:nvPr/>
        </p:nvSpPr>
        <p:spPr bwMode="auto">
          <a:xfrm>
            <a:off x="3505201" y="301626"/>
            <a:ext cx="10172700" cy="28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aoladp://MA33048742-0002/image002.png"/>
          <p:cNvSpPr>
            <a:spLocks noChangeAspect="1" noChangeArrowheads="1"/>
          </p:cNvSpPr>
          <p:nvPr/>
        </p:nvSpPr>
        <p:spPr bwMode="auto">
          <a:xfrm>
            <a:off x="1984375" y="-960438"/>
            <a:ext cx="10172700" cy="28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43405"/>
            <a:ext cx="10762827" cy="574516"/>
          </a:xfrm>
        </p:spPr>
        <p:txBody>
          <a:bodyPr>
            <a:normAutofit fontScale="90000"/>
          </a:bodyPr>
          <a:lstStyle/>
          <a:p>
            <a:r>
              <a:rPr lang="en-US" sz="3733" b="1" dirty="0" err="1"/>
              <a:t>Ensaios</a:t>
            </a:r>
            <a:r>
              <a:rPr lang="en-US" sz="3733" b="1" dirty="0"/>
              <a:t> com </a:t>
            </a:r>
            <a:r>
              <a:rPr lang="en-US" sz="3733" b="1" dirty="0" err="1"/>
              <a:t>Inseticidas</a:t>
            </a:r>
            <a:endParaRPr lang="en-US" sz="3733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05" y="1781105"/>
            <a:ext cx="3679657" cy="311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06713" y="2010267"/>
            <a:ext cx="644440" cy="46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8172060" y="1600200"/>
            <a:ext cx="1063625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0799A-A056-49DF-96CE-96CBC23AF6F6}"/>
              </a:ext>
            </a:extLst>
          </p:cNvPr>
          <p:cNvSpPr txBox="1"/>
          <p:nvPr/>
        </p:nvSpPr>
        <p:spPr>
          <a:xfrm>
            <a:off x="605201" y="1819623"/>
            <a:ext cx="1688283" cy="4197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b="1" dirty="0" err="1"/>
              <a:t>Insetos</a:t>
            </a:r>
            <a:r>
              <a:rPr lang="en-US" sz="1067" b="1" dirty="0"/>
              <a:t>        </a:t>
            </a:r>
          </a:p>
          <a:p>
            <a:r>
              <a:rPr lang="en-US" sz="1067" b="1" dirty="0"/>
              <a:t>  </a:t>
            </a:r>
          </a:p>
          <a:p>
            <a:r>
              <a:rPr lang="en-US" sz="1067" b="1" dirty="0" err="1"/>
              <a:t>Lagarta</a:t>
            </a:r>
            <a:r>
              <a:rPr lang="en-US" sz="1067" b="1" dirty="0"/>
              <a:t>-da-</a:t>
            </a:r>
            <a:r>
              <a:rPr lang="en-US" sz="1067" b="1" dirty="0" err="1"/>
              <a:t>espiga</a:t>
            </a:r>
            <a:endParaRPr lang="en-US" sz="1067" b="1" dirty="0"/>
          </a:p>
          <a:p>
            <a:r>
              <a:rPr lang="en-US" sz="1067" b="1" dirty="0"/>
              <a:t> (</a:t>
            </a:r>
            <a:r>
              <a:rPr lang="en-US" sz="1067" b="1" i="1" dirty="0" err="1"/>
              <a:t>Helicoverpa</a:t>
            </a:r>
            <a:r>
              <a:rPr lang="en-US" sz="1067" b="1" i="1" dirty="0"/>
              <a:t> </a:t>
            </a:r>
            <a:r>
              <a:rPr lang="en-US" sz="1067" b="1" i="1" dirty="0" err="1"/>
              <a:t>zea</a:t>
            </a:r>
            <a:r>
              <a:rPr lang="en-US" sz="1067" b="1" dirty="0"/>
              <a:t>) </a:t>
            </a:r>
          </a:p>
          <a:p>
            <a:endParaRPr lang="en-US" sz="1067" b="1" dirty="0"/>
          </a:p>
          <a:p>
            <a:endParaRPr lang="en-US" sz="1067" b="1" dirty="0"/>
          </a:p>
          <a:p>
            <a:endParaRPr lang="en-US" sz="1067" b="1" dirty="0"/>
          </a:p>
          <a:p>
            <a:r>
              <a:rPr lang="en-US" sz="1067" b="1" dirty="0" err="1"/>
              <a:t>Pulgão</a:t>
            </a:r>
            <a:r>
              <a:rPr lang="en-US" sz="1067" b="1" dirty="0"/>
              <a:t> Verde</a:t>
            </a:r>
          </a:p>
          <a:p>
            <a:r>
              <a:rPr lang="en-US" sz="1067" b="1" dirty="0"/>
              <a:t>(</a:t>
            </a:r>
            <a:r>
              <a:rPr lang="en-US" sz="1067" b="1" i="1" dirty="0" err="1"/>
              <a:t>Myzus</a:t>
            </a:r>
            <a:r>
              <a:rPr lang="en-US" sz="1067" b="1" i="1" dirty="0"/>
              <a:t> </a:t>
            </a:r>
            <a:r>
              <a:rPr lang="en-US" sz="1067" b="1" i="1" dirty="0" err="1"/>
              <a:t>persicae</a:t>
            </a:r>
            <a:r>
              <a:rPr lang="en-US" sz="1067" b="1" dirty="0"/>
              <a:t>)</a:t>
            </a:r>
          </a:p>
          <a:p>
            <a:endParaRPr lang="en-US" sz="1067" b="1" dirty="0"/>
          </a:p>
          <a:p>
            <a:endParaRPr lang="en-US" sz="1067" b="1" dirty="0"/>
          </a:p>
          <a:p>
            <a:endParaRPr lang="en-US" sz="1067" b="1" dirty="0"/>
          </a:p>
          <a:p>
            <a:r>
              <a:rPr lang="en-US" sz="1067" b="1" dirty="0"/>
              <a:t>Black margin aphid </a:t>
            </a:r>
          </a:p>
          <a:p>
            <a:r>
              <a:rPr lang="en-US" sz="1067" b="1" dirty="0"/>
              <a:t>(</a:t>
            </a:r>
            <a:r>
              <a:rPr lang="en-US" sz="1067" b="1" i="1" dirty="0" err="1"/>
              <a:t>Monellia</a:t>
            </a:r>
            <a:r>
              <a:rPr lang="en-US" sz="1067" b="1" i="1" dirty="0"/>
              <a:t> </a:t>
            </a:r>
            <a:r>
              <a:rPr lang="en-US" sz="1067" b="1" i="1" dirty="0" err="1"/>
              <a:t>caryella</a:t>
            </a:r>
            <a:r>
              <a:rPr lang="en-US" sz="1067" b="1" dirty="0"/>
              <a:t>) </a:t>
            </a:r>
          </a:p>
          <a:p>
            <a:endParaRPr lang="en-US" sz="1067" b="1" dirty="0"/>
          </a:p>
          <a:p>
            <a:endParaRPr lang="en-US" sz="1067" b="1" dirty="0"/>
          </a:p>
          <a:p>
            <a:endParaRPr lang="en-US" sz="1067" b="1" dirty="0"/>
          </a:p>
          <a:p>
            <a:r>
              <a:rPr lang="en-US" sz="1600" b="1" dirty="0" err="1"/>
              <a:t>Psilídeo</a:t>
            </a:r>
            <a:endParaRPr lang="en-US" sz="1600" b="1" dirty="0"/>
          </a:p>
          <a:p>
            <a:r>
              <a:rPr lang="en-US" sz="1600" b="1" dirty="0"/>
              <a:t>(</a:t>
            </a:r>
            <a:r>
              <a:rPr lang="en-US" sz="1600" b="1" i="1" dirty="0" err="1"/>
              <a:t>Diaphorina</a:t>
            </a:r>
            <a:r>
              <a:rPr lang="en-US" sz="1600" b="1" i="1" dirty="0"/>
              <a:t> </a:t>
            </a:r>
            <a:r>
              <a:rPr lang="en-US" sz="1600" b="1" i="1" dirty="0" err="1"/>
              <a:t>citri</a:t>
            </a:r>
            <a:r>
              <a:rPr lang="en-US" sz="1600" b="1" dirty="0"/>
              <a:t>) </a:t>
            </a:r>
          </a:p>
          <a:p>
            <a:endParaRPr lang="en-US" sz="1067" b="1" dirty="0"/>
          </a:p>
          <a:p>
            <a:r>
              <a:rPr lang="en-US" sz="1067" b="1" dirty="0"/>
              <a:t>        </a:t>
            </a:r>
          </a:p>
          <a:p>
            <a:r>
              <a:rPr lang="en-US" sz="1067" b="1" dirty="0"/>
              <a:t>        </a:t>
            </a:r>
          </a:p>
          <a:p>
            <a:endParaRPr lang="en-US" sz="1067" b="1" dirty="0"/>
          </a:p>
          <a:p>
            <a:r>
              <a:rPr lang="en-US" sz="1067" b="1" dirty="0"/>
              <a:t>        </a:t>
            </a:r>
          </a:p>
        </p:txBody>
      </p:sp>
      <p:pic>
        <p:nvPicPr>
          <p:cNvPr id="14" name="Picture 18" descr="https://www.ars.usda.gov/ARSUserFiles/60660500/cornear1.jpg">
            <a:hlinkClick r:id="rId5"/>
            <a:extLst>
              <a:ext uri="{FF2B5EF4-FFF2-40B4-BE49-F238E27FC236}">
                <a16:creationId xmlns:a16="http://schemas.microsoft.com/office/drawing/2014/main" id="{CF55A739-E052-44AE-A31F-9229FEF6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027" y="2108201"/>
            <a:ext cx="825973" cy="55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c2.staticflickr.com/8/7342/9626541790_1462acf6ca_z.jpg">
            <a:hlinkClick r:id="rId7"/>
            <a:extLst>
              <a:ext uri="{FF2B5EF4-FFF2-40B4-BE49-F238E27FC236}">
                <a16:creationId xmlns:a16="http://schemas.microsoft.com/office/drawing/2014/main" id="{4BEE2B3C-2527-4D38-A268-24C06608F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560" y="2921001"/>
            <a:ext cx="814440" cy="61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www.forestryimages.org/images/768x512/1223059.jpg">
            <a:hlinkClick r:id="rId9"/>
            <a:extLst>
              <a:ext uri="{FF2B5EF4-FFF2-40B4-BE49-F238E27FC236}">
                <a16:creationId xmlns:a16="http://schemas.microsoft.com/office/drawing/2014/main" id="{9A748037-A61F-4754-98CA-1E44B879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2" y="3791935"/>
            <a:ext cx="807359" cy="56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cdn.phys.org/newman/gfx/news/hires/2015/areasiancitr.jpg">
            <a:hlinkClick r:id="rId11"/>
            <a:extLst>
              <a:ext uri="{FF2B5EF4-FFF2-40B4-BE49-F238E27FC236}">
                <a16:creationId xmlns:a16="http://schemas.microsoft.com/office/drawing/2014/main" id="{9198C9B4-58BE-432C-84ED-7F8E5FD9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027" y="4591491"/>
            <a:ext cx="822512" cy="56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FCA9FBB-3AD7-4ADA-9871-6798E62FE818}"/>
              </a:ext>
            </a:extLst>
          </p:cNvPr>
          <p:cNvSpPr/>
          <p:nvPr/>
        </p:nvSpPr>
        <p:spPr>
          <a:xfrm>
            <a:off x="4673600" y="2960096"/>
            <a:ext cx="644440" cy="46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1CD469-260B-4DC8-B911-E4AE88F246D0}"/>
              </a:ext>
            </a:extLst>
          </p:cNvPr>
          <p:cNvSpPr/>
          <p:nvPr/>
        </p:nvSpPr>
        <p:spPr>
          <a:xfrm>
            <a:off x="6350960" y="2006600"/>
            <a:ext cx="862641" cy="46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66D9C4-A6EE-4323-BD7F-D7FAFEB41E34}"/>
              </a:ext>
            </a:extLst>
          </p:cNvPr>
          <p:cNvSpPr/>
          <p:nvPr/>
        </p:nvSpPr>
        <p:spPr>
          <a:xfrm>
            <a:off x="6838865" y="2862861"/>
            <a:ext cx="862643" cy="46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FB4E23-417D-4F66-AAA3-91BC1A195158}"/>
              </a:ext>
            </a:extLst>
          </p:cNvPr>
          <p:cNvSpPr/>
          <p:nvPr/>
        </p:nvSpPr>
        <p:spPr>
          <a:xfrm>
            <a:off x="6705600" y="3937000"/>
            <a:ext cx="644440" cy="46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E8A0C3-28C3-4A4F-9E24-9EE012ABD3D6}"/>
              </a:ext>
            </a:extLst>
          </p:cNvPr>
          <p:cNvSpPr/>
          <p:nvPr/>
        </p:nvSpPr>
        <p:spPr>
          <a:xfrm>
            <a:off x="5756358" y="3727450"/>
            <a:ext cx="1254041" cy="1108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9D34A1-331E-4103-B905-DEB5614D57FF}"/>
              </a:ext>
            </a:extLst>
          </p:cNvPr>
          <p:cNvSpPr/>
          <p:nvPr/>
        </p:nvSpPr>
        <p:spPr>
          <a:xfrm>
            <a:off x="9652000" y="4038600"/>
            <a:ext cx="1807744" cy="797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5B841A-7672-43A4-B545-982CAFD7AF8C}"/>
              </a:ext>
            </a:extLst>
          </p:cNvPr>
          <p:cNvSpPr/>
          <p:nvPr/>
        </p:nvSpPr>
        <p:spPr>
          <a:xfrm>
            <a:off x="9620082" y="1868489"/>
            <a:ext cx="1098604" cy="2785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A439F7-1C15-413A-83E4-11734344A7AF}"/>
              </a:ext>
            </a:extLst>
          </p:cNvPr>
          <p:cNvSpPr/>
          <p:nvPr/>
        </p:nvSpPr>
        <p:spPr>
          <a:xfrm>
            <a:off x="7604152" y="2882348"/>
            <a:ext cx="1098605" cy="2226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67" b="1" dirty="0" err="1">
                <a:solidFill>
                  <a:schemeClr val="tx1"/>
                </a:solidFill>
              </a:rPr>
              <a:t>Brocolis</a:t>
            </a:r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r>
              <a:rPr lang="en-US" sz="1067" b="1" dirty="0" err="1">
                <a:solidFill>
                  <a:schemeClr val="tx1"/>
                </a:solidFill>
              </a:rPr>
              <a:t>Pimetao</a:t>
            </a:r>
            <a:r>
              <a:rPr lang="en-US" sz="1067" b="1" dirty="0">
                <a:solidFill>
                  <a:schemeClr val="tx1"/>
                </a:solidFill>
              </a:rPr>
              <a:t> </a:t>
            </a:r>
            <a:r>
              <a:rPr lang="en-US" sz="1067" b="1" dirty="0" err="1">
                <a:solidFill>
                  <a:schemeClr val="tx1"/>
                </a:solidFill>
              </a:rPr>
              <a:t>verde</a:t>
            </a:r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r>
              <a:rPr lang="en-US" sz="1067" b="1" dirty="0">
                <a:solidFill>
                  <a:schemeClr val="tx1"/>
                </a:solidFill>
              </a:rPr>
              <a:t>Canola</a:t>
            </a: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r>
              <a:rPr lang="en-US" sz="1067" b="1" dirty="0">
                <a:solidFill>
                  <a:schemeClr val="tx1"/>
                </a:solidFill>
              </a:rPr>
              <a:t>Tabaco</a:t>
            </a: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51A707-F17F-4CAA-A988-60904C55FFD6}"/>
              </a:ext>
            </a:extLst>
          </p:cNvPr>
          <p:cNvSpPr/>
          <p:nvPr/>
        </p:nvSpPr>
        <p:spPr>
          <a:xfrm>
            <a:off x="9637693" y="2384395"/>
            <a:ext cx="997016" cy="2226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67" b="1" dirty="0" err="1">
                <a:solidFill>
                  <a:schemeClr val="tx1"/>
                </a:solidFill>
              </a:rPr>
              <a:t>Noz-Peca</a:t>
            </a:r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r>
              <a:rPr lang="en-US" sz="1067" b="1" dirty="0" err="1">
                <a:solidFill>
                  <a:schemeClr val="tx1"/>
                </a:solidFill>
              </a:rPr>
              <a:t>Laranja</a:t>
            </a:r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r>
              <a:rPr lang="en-US" sz="1067" b="1" dirty="0" err="1">
                <a:solidFill>
                  <a:schemeClr val="tx1"/>
                </a:solidFill>
              </a:rPr>
              <a:t>Algodao</a:t>
            </a:r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endParaRPr lang="en-US" sz="1067" b="1" dirty="0">
              <a:solidFill>
                <a:schemeClr val="tx1"/>
              </a:solidFill>
            </a:endParaRPr>
          </a:p>
          <a:p>
            <a:r>
              <a:rPr lang="en-US" sz="1067" b="1" dirty="0"/>
              <a:t>11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10172E73-A4F8-40A2-87A2-1CEB6FE4E7AD}"/>
              </a:ext>
            </a:extLst>
          </p:cNvPr>
          <p:cNvSpPr/>
          <p:nvPr/>
        </p:nvSpPr>
        <p:spPr>
          <a:xfrm rot="10800000">
            <a:off x="900331" y="5190979"/>
            <a:ext cx="829994" cy="787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FC47FA-5609-41A0-B049-0885DF891DD4}"/>
              </a:ext>
            </a:extLst>
          </p:cNvPr>
          <p:cNvSpPr txBox="1"/>
          <p:nvPr/>
        </p:nvSpPr>
        <p:spPr>
          <a:xfrm>
            <a:off x="3080825" y="5838092"/>
            <a:ext cx="70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AINDA NÃO TESTAMOS COM FERTILIZANTES FOLIARES</a:t>
            </a:r>
          </a:p>
        </p:txBody>
      </p:sp>
    </p:spTree>
    <p:extLst>
      <p:ext uri="{BB962C8B-B14F-4D97-AF65-F5344CB8AC3E}">
        <p14:creationId xmlns:p14="http://schemas.microsoft.com/office/powerpoint/2010/main" val="183926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198" y="373486"/>
            <a:ext cx="6925036" cy="61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388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96394" y="330845"/>
            <a:ext cx="11116492" cy="5829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Bibliografia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Agustí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M.; Martínez–Fuentes, A.;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Mesejo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C.;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Juán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M. y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Almela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2003.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Cuajado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frutos cítricos.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Generalitat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Valenciana.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Consellería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D'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Agricutura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Peixca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Alimentacio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80 p. (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Sèrie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Divulgaciò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Tècnica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Abrigo, L.G.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foliar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nutriphite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flowering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yields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Valencia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Proc.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Hortic. Soc., 112:1-4, 1999.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GUARDIOLA, J. L., AGUSTÍ, M., GARCÍA-MARÍ., F.</a:t>
            </a:r>
            <a:r>
              <a:rPr lang="pt-BR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Gibberellic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acid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flower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sweet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orange.</a:t>
            </a:r>
            <a:r>
              <a:rPr lang="pt-BR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Proceedings</a:t>
            </a:r>
            <a:r>
              <a:rPr lang="pt-BR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BR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BR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pt-BR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Society</a:t>
            </a:r>
            <a:r>
              <a:rPr lang="pt-BR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BR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Citriculture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v.2, p.696-9, 1977.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GRAVINA, A., JUAN. M., ARBIZA, H., ALMELA, V., COELLI, V., AGUSTÍ, M.,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productiva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tangor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Ellendale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Citrus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sinensis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L.Osb.x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C.reticulata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a diferentes fechas de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anillado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Agrociencia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Uruguay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v.: 1, p.: 112 - 116, 1998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Iglesias, D.J. et al.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dependence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carbohydrate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availability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citrus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Physiology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v.23 p.199-204, 2003.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Iglesias Domingo J.,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Cercós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Manuel,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Colmenero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-Flores José M.,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Naranjo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Miguel A.,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Ríos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Gabino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Carrera Esther et al 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Physiology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citrus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fruiting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Braz. J.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Physiol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 [Internet]. 2007 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cited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2015 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14] ;  19( 4 ): 333-362.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Available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pt-B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Lovatt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C.J. 2011. New Standard for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foliar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fertilizers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Proc. 19th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Fertilizer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http://www.cdfa.ca. 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ffldrs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t-BR" sz="10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pdfs</a:t>
            </a:r>
            <a:r>
              <a:rPr lang="pt-BR" sz="10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/FREP-Proceedings-2011.pdf. pp. 77-85.</a:t>
            </a:r>
            <a:endParaRPr lang="pt-B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Mazzini, Renata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Bachin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&amp; Pio, Rose Mary. (2010). Caracterização morfológica de seis variedades cítricas com potencial ornamental. </a:t>
            </a:r>
            <a:r>
              <a:rPr lang="pt-BR" sz="10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Revista Brasileira de Fruticultura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pt-BR" sz="10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(2), 463-470.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Epub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 21, 2010.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Retrieved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December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14, 2015,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http://www.scielo.br/scielo.php?script=sci_arttext&amp;pid=S0100-29452010000200016&amp;lng=en&amp;tlng=pt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Otero, A.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Raleo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frutos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mandarina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satsuma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otros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cítricos. Montevideo: INIA, 2004. 43 p. (INIA. Série Técnica, 40).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Pantin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Fanciullino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A.L.,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Massonnet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Dauzat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Simonneau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Muller, B. (2014)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Buffering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Variations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against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Deficits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Timely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Usage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Frontiers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Science, 4, 483. 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Soler J. 1999.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Reconocimiento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variedades de cítricos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campo.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Generalitat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Valencia.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Sèrie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Divulgació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Técnica, n. 43, Valencia,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WRIGHT, C. G.; PEÑA. M. Foliar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lo-biuret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potassium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phosphite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navel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2002. Disponível em: http://ag.arizona.edu/pubs/crops/az1303/az1303-3.pdf Acesso em: 29 de novembro 2011.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Zaragoza S,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Trenor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Alonso E, Primo-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y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Agustí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M. 1992.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Treatments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final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Satsuma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Clausellina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’. Proc. Int. Soc. </a:t>
            </a:r>
            <a:r>
              <a:rPr lang="pt-BR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Citriculture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2: 725-728. 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http://www.scielo.br/scielo.php?script=sci_arttext&amp;pid=S1677-04202007000400006&amp;lng=en.  </a:t>
            </a:r>
            <a:r>
              <a:rPr lang="pt-BR" sz="10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http://dx.doi.org/10.1590/S1677-04202007000400006</a:t>
            </a:r>
            <a:r>
              <a:rPr lang="pt-BR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6826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9B1A9-6D23-49CE-B6FC-7489E688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032" y="598391"/>
            <a:ext cx="10515600" cy="2852737"/>
          </a:xfrm>
        </p:spPr>
        <p:txBody>
          <a:bodyPr/>
          <a:lstStyle/>
          <a:p>
            <a:r>
              <a:rPr lang="pt-BR" dirty="0"/>
              <a:t>CHEGA!!! OBRIGADO!!!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5513A5-8F08-4078-96B4-86D5D4E3E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7099" y="4237771"/>
            <a:ext cx="10515600" cy="1500187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chemeClr val="tx1"/>
                </a:solidFill>
              </a:rPr>
              <a:t>antonio.coutinho@brandt.co</a:t>
            </a:r>
          </a:p>
        </p:txBody>
      </p:sp>
    </p:spTree>
    <p:extLst>
      <p:ext uri="{BB962C8B-B14F-4D97-AF65-F5344CB8AC3E}">
        <p14:creationId xmlns:p14="http://schemas.microsoft.com/office/powerpoint/2010/main" val="331638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81051" y="6165669"/>
            <a:ext cx="427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Fazenda Sete Lagoas – Foto – </a:t>
            </a:r>
            <a:r>
              <a:rPr lang="pt-BR" dirty="0" err="1">
                <a:solidFill>
                  <a:schemeClr val="bg1"/>
                </a:solidFill>
              </a:rPr>
              <a:t>Miklos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Naday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1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b="1" dirty="0">
                <a:solidFill>
                  <a:srgbClr val="FFFF00"/>
                </a:solidFill>
              </a:rPr>
              <a:t>FAZENDA SETE LAGOAS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244.800 TONELADAS ANUAIS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73.440 TONELADAS EXPORTADAS DE FRUTA FRESCA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MURCOTT, VALENCIA , BAIANINHA, SALUSTIANA (HAMLIN/TRIF), PERA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TRIFOLIATA, SWINGLE, CARRIZO, TROYER, VOLKAMERIANO, CAIPIRA, CRAVO, INTER-ENXERTOS (SANDUICHES)</a:t>
            </a:r>
          </a:p>
        </p:txBody>
      </p:sp>
      <p:pic>
        <p:nvPicPr>
          <p:cNvPr id="5122" name="Picture 2" descr="http://www.retroscoop.com/3rdparty/images/000000000_0_A_00_0_Retroscoop_2/000_ELVEPE_Verpakking_Baby_Tanger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5" y="520700"/>
            <a:ext cx="2828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9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az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az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767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az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20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az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426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az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887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027" descr="arvor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96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rocusbank.uclm.es/Guardiola/Pic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09" y="1253234"/>
            <a:ext cx="3171856" cy="289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522" y="1564919"/>
            <a:ext cx="2841455" cy="254400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60903" y="4498168"/>
            <a:ext cx="432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Prof. Jose Luiz </a:t>
            </a:r>
            <a:r>
              <a:rPr lang="pt-BR" dirty="0" err="1"/>
              <a:t>Guardiola</a:t>
            </a:r>
            <a:endParaRPr lang="pt-BR" dirty="0"/>
          </a:p>
          <a:p>
            <a:r>
              <a:rPr lang="pt-BR" dirty="0" err="1"/>
              <a:t>Universidad</a:t>
            </a:r>
            <a:r>
              <a:rPr lang="pt-BR" dirty="0"/>
              <a:t> </a:t>
            </a:r>
            <a:r>
              <a:rPr lang="pt-BR" dirty="0" err="1"/>
              <a:t>Politecnica</a:t>
            </a:r>
            <a:r>
              <a:rPr lang="pt-BR" dirty="0"/>
              <a:t> – Valencia - </a:t>
            </a:r>
            <a:r>
              <a:rPr lang="pt-BR" dirty="0" err="1"/>
              <a:t>España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8157522" y="4478666"/>
            <a:ext cx="349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Sr. </a:t>
            </a:r>
            <a:r>
              <a:rPr lang="pt-BR" dirty="0" err="1"/>
              <a:t>Miklos</a:t>
            </a:r>
            <a:r>
              <a:rPr lang="pt-BR" dirty="0"/>
              <a:t> </a:t>
            </a:r>
            <a:r>
              <a:rPr lang="pt-BR" dirty="0" err="1"/>
              <a:t>Janos</a:t>
            </a:r>
            <a:r>
              <a:rPr lang="pt-BR" dirty="0"/>
              <a:t> </a:t>
            </a:r>
            <a:r>
              <a:rPr lang="pt-BR" dirty="0" err="1"/>
              <a:t>Naday</a:t>
            </a:r>
            <a:endParaRPr lang="pt-BR" dirty="0"/>
          </a:p>
          <a:p>
            <a:r>
              <a:rPr lang="pt-BR" dirty="0"/>
              <a:t>Citricultor - Brasil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741817" y="391886"/>
            <a:ext cx="295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 </a:t>
            </a:r>
            <a:r>
              <a:rPr lang="pt-BR" dirty="0" err="1"/>
              <a:t>memorian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4975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210050" y="2014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9218" name="Picture 2" descr="report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14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az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174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portViveiro01">
            <a:extLst>
              <a:ext uri="{FF2B5EF4-FFF2-40B4-BE49-F238E27FC236}">
                <a16:creationId xmlns:a16="http://schemas.microsoft.com/office/drawing/2014/main" id="{A5262571-1E47-4685-965C-111828F8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42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pivar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LogoBalancoAmbient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41735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1828800" y="3352801"/>
          <a:ext cx="3886200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Figura" r:id="rId5" imgW="2171880" imgH="1793160" progId="Word.Picture.8">
                  <p:embed/>
                </p:oleObj>
              </mc:Choice>
              <mc:Fallback>
                <p:oleObj name="Figura" r:id="rId5" imgW="2171880" imgH="1793160" progId="Word.Picture.8">
                  <p:embed/>
                  <p:pic>
                    <p:nvPicPr>
                      <p:cNvPr id="184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352801"/>
                        <a:ext cx="3886200" cy="320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9035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CBEBA-DE23-4330-A60F-FA3FC7324A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 b="1" dirty="0">
                <a:solidFill>
                  <a:srgbClr val="FFFF00"/>
                </a:solidFill>
              </a:rPr>
              <a:t>A ABUBAÇÃO FOLIAR É UMA DAS MUITAS FERRAMENTAS DE MANEJO E NUTRIÇÃO DOS POMARES PARA OBTER-SE PRODUTIVIDADE E QUALIDADE DE FRUTAS.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98D2F4-69C6-4C77-9142-2E6C0BDF66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>
                <a:solidFill>
                  <a:schemeClr val="bg1"/>
                </a:solidFill>
              </a:rPr>
              <a:t>PODA MANUAL, PODA MECÂNICA, IRRIGAÇÃO, FERTIRRIGAÇÃO, PORTA-ENXERTOS, DESBASTE DE FRUTAS, ADUBAÇÃO VIA SOLO.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sz="3500" dirty="0">
                <a:solidFill>
                  <a:schemeClr val="bg1"/>
                </a:solidFill>
              </a:rPr>
              <a:t>O CITRICULTOR DEVE MANEJAR O POMAR E NUNCA SER MANEJADO POR ELE</a:t>
            </a:r>
          </a:p>
        </p:txBody>
      </p:sp>
    </p:spTree>
    <p:extLst>
      <p:ext uri="{BB962C8B-B14F-4D97-AF65-F5344CB8AC3E}">
        <p14:creationId xmlns:p14="http://schemas.microsoft.com/office/powerpoint/2010/main" val="3831487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6A851-2A9E-4CA3-A51C-A0267F01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9928" cy="2852737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rgbClr val="FFFF00"/>
                </a:solidFill>
              </a:rPr>
              <a:t>ADUBAÇÃO FOLIAR FUNCIONA?</a:t>
            </a:r>
            <a:br>
              <a:rPr lang="pt-BR" sz="4800" b="1" dirty="0">
                <a:solidFill>
                  <a:srgbClr val="FFFF00"/>
                </a:solidFill>
              </a:rPr>
            </a:br>
            <a:br>
              <a:rPr lang="pt-BR" sz="4800" b="1" dirty="0">
                <a:solidFill>
                  <a:srgbClr val="FFFF00"/>
                </a:solidFill>
              </a:rPr>
            </a:br>
            <a:r>
              <a:rPr lang="pt-BR" sz="4800" b="1" dirty="0">
                <a:solidFill>
                  <a:srgbClr val="FFFF00"/>
                </a:solidFill>
              </a:rPr>
              <a:t>QUAL O ALCANCE DA ADUBAÇÃO FOLIAR?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D575D7-69EE-4B75-B2AE-AC5EB02C3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2364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8A9CC-60F5-46F3-A5A8-970EF39C9B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CASO DA FAZENDA CALUNGA</a:t>
            </a:r>
            <a:br>
              <a:rPr lang="pt-BR" b="1" dirty="0">
                <a:solidFill>
                  <a:srgbClr val="FFFF00"/>
                </a:solidFill>
              </a:rPr>
            </a:br>
            <a:r>
              <a:rPr lang="pt-BR" b="1" dirty="0">
                <a:solidFill>
                  <a:srgbClr val="FFFF00"/>
                </a:solidFill>
              </a:rPr>
              <a:t>ITAPIRA - SP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A8500F-2203-4599-B5EE-5804047166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9247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description...">
            <a:extLst>
              <a:ext uri="{FF2B5EF4-FFF2-40B4-BE49-F238E27FC236}">
                <a16:creationId xmlns:a16="http://schemas.microsoft.com/office/drawing/2014/main" id="{F7829102-4336-40CE-8D6A-0BB2F65DB6C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843" y="954157"/>
            <a:ext cx="6255027" cy="504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A116C2A-6E01-4CCD-B6CB-27E2762E6929}"/>
              </a:ext>
            </a:extLst>
          </p:cNvPr>
          <p:cNvSpPr txBox="1"/>
          <p:nvPr/>
        </p:nvSpPr>
        <p:spPr>
          <a:xfrm>
            <a:off x="7513982" y="1378226"/>
            <a:ext cx="40551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POMAR EM VIA DE SER ERRADICADO</a:t>
            </a:r>
          </a:p>
          <a:p>
            <a:endParaRPr lang="pt-BR" b="1" dirty="0">
              <a:solidFill>
                <a:srgbClr val="FFFF00"/>
              </a:solidFill>
            </a:endParaRPr>
          </a:p>
          <a:p>
            <a:r>
              <a:rPr lang="pt-BR" b="1" dirty="0">
                <a:solidFill>
                  <a:srgbClr val="FFFF00"/>
                </a:solidFill>
              </a:rPr>
              <a:t>NÃO RESPONDIA MAIS ÀS APLICAÇÕES DE NPK</a:t>
            </a:r>
          </a:p>
          <a:p>
            <a:endParaRPr lang="pt-BR" b="1" dirty="0">
              <a:solidFill>
                <a:srgbClr val="FFFF00"/>
              </a:solidFill>
            </a:endParaRPr>
          </a:p>
          <a:p>
            <a:r>
              <a:rPr lang="pt-BR" b="1" dirty="0">
                <a:solidFill>
                  <a:srgbClr val="FFFF00"/>
                </a:solidFill>
              </a:rPr>
              <a:t>DOENÇAS DE RAIZES E VASCULARES</a:t>
            </a:r>
          </a:p>
          <a:p>
            <a:endParaRPr lang="pt-BR" b="1" dirty="0">
              <a:solidFill>
                <a:srgbClr val="FFFF00"/>
              </a:solidFill>
            </a:endParaRPr>
          </a:p>
          <a:p>
            <a:r>
              <a:rPr lang="pt-BR" b="1" dirty="0">
                <a:solidFill>
                  <a:srgbClr val="FFFF00"/>
                </a:solidFill>
              </a:rPr>
              <a:t>BROCAS DE TRONCO</a:t>
            </a:r>
          </a:p>
          <a:p>
            <a:endParaRPr lang="pt-BR" b="1" dirty="0">
              <a:solidFill>
                <a:srgbClr val="FFFF00"/>
              </a:solidFill>
            </a:endParaRPr>
          </a:p>
          <a:p>
            <a:r>
              <a:rPr lang="pt-BR" b="1" dirty="0">
                <a:solidFill>
                  <a:srgbClr val="FFFF00"/>
                </a:solidFill>
              </a:rPr>
              <a:t>DESFOLHA</a:t>
            </a:r>
          </a:p>
          <a:p>
            <a:endParaRPr lang="pt-BR" b="1" dirty="0">
              <a:solidFill>
                <a:srgbClr val="FFFF00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</a:rPr>
              <a:t>CICLO VICIOSO</a:t>
            </a:r>
          </a:p>
          <a:p>
            <a:r>
              <a:rPr lang="pt-BR" sz="1200" b="1" dirty="0">
                <a:solidFill>
                  <a:schemeClr val="bg1"/>
                </a:solidFill>
              </a:rPr>
              <a:t>POUCAS FOLHAS </a:t>
            </a:r>
            <a:r>
              <a:rPr lang="pt-BR" sz="1200" b="1" dirty="0">
                <a:solidFill>
                  <a:schemeClr val="bg1"/>
                </a:solidFill>
                <a:sym typeface="Wingdings" panose="05000000000000000000" pitchFamily="2" charset="2"/>
              </a:rPr>
              <a:t> POUCAS RAIZES  POUCAS FOLHAS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DB0E3E4-F5F7-408B-9D74-A127DE068622}"/>
              </a:ext>
            </a:extLst>
          </p:cNvPr>
          <p:cNvSpPr txBox="1"/>
          <p:nvPr/>
        </p:nvSpPr>
        <p:spPr>
          <a:xfrm>
            <a:off x="7652825" y="506437"/>
            <a:ext cx="3545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HAMLIN/CRAVO</a:t>
            </a:r>
          </a:p>
          <a:p>
            <a:r>
              <a:rPr lang="pt-BR" b="1" dirty="0">
                <a:solidFill>
                  <a:schemeClr val="bg1"/>
                </a:solidFill>
              </a:rPr>
              <a:t>35 ANOS DE IDADE</a:t>
            </a:r>
          </a:p>
        </p:txBody>
      </p:sp>
    </p:spTree>
    <p:extLst>
      <p:ext uri="{BB962C8B-B14F-4D97-AF65-F5344CB8AC3E}">
        <p14:creationId xmlns:p14="http://schemas.microsoft.com/office/powerpoint/2010/main" val="3092108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30658" y="140717"/>
            <a:ext cx="690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Quem vem primeiro? Folhas ou Raízes?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91" y="994138"/>
            <a:ext cx="6254563" cy="57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38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description...">
            <a:extLst>
              <a:ext uri="{FF2B5EF4-FFF2-40B4-BE49-F238E27FC236}">
                <a16:creationId xmlns:a16="http://schemas.microsoft.com/office/drawing/2014/main" id="{359F6769-0D7A-47A1-BB7F-04BB4694837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337" y="275396"/>
            <a:ext cx="4079185" cy="30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" descr="A description...">
            <a:extLst>
              <a:ext uri="{FF2B5EF4-FFF2-40B4-BE49-F238E27FC236}">
                <a16:creationId xmlns:a16="http://schemas.microsoft.com/office/drawing/2014/main" id="{E8915CB5-CF3D-4CD1-A049-361E2CBBCB5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368" y="3505200"/>
            <a:ext cx="4097406" cy="29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" descr="A description...">
            <a:extLst>
              <a:ext uri="{FF2B5EF4-FFF2-40B4-BE49-F238E27FC236}">
                <a16:creationId xmlns:a16="http://schemas.microsoft.com/office/drawing/2014/main" id="{5522DEE3-9459-4549-B29E-02D91A44746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1559" y="245786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" descr="A description...">
            <a:extLst>
              <a:ext uri="{FF2B5EF4-FFF2-40B4-BE49-F238E27FC236}">
                <a16:creationId xmlns:a16="http://schemas.microsoft.com/office/drawing/2014/main" id="{B5EDD71E-5B3F-4F77-A2D4-9A2492B1CF4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729" y="3432313"/>
            <a:ext cx="4034045" cy="300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0241EBE-8B4A-4779-A98C-2313EFCF09D2}"/>
              </a:ext>
            </a:extLst>
          </p:cNvPr>
          <p:cNvSpPr txBox="1"/>
          <p:nvPr/>
        </p:nvSpPr>
        <p:spPr>
          <a:xfrm>
            <a:off x="4969565" y="2849217"/>
            <a:ext cx="2266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ADUBAÇÃO COMPLETA SOMENTE FEITA PELAS FOLHAS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D85B7BA-5B76-453F-AE5D-E49E1C5858D2}"/>
              </a:ext>
            </a:extLst>
          </p:cNvPr>
          <p:cNvSpPr txBox="1"/>
          <p:nvPr/>
        </p:nvSpPr>
        <p:spPr>
          <a:xfrm>
            <a:off x="4853355" y="742122"/>
            <a:ext cx="232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PODA DRÁSTICA</a:t>
            </a:r>
          </a:p>
        </p:txBody>
      </p:sp>
    </p:spTree>
    <p:extLst>
      <p:ext uri="{BB962C8B-B14F-4D97-AF65-F5344CB8AC3E}">
        <p14:creationId xmlns:p14="http://schemas.microsoft.com/office/powerpoint/2010/main" val="2241872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0B0614-C31A-4432-983C-6410C25EB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575"/>
            <a:ext cx="6099304" cy="55394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8D7E5F8-09BE-43C0-A20F-C4ED54D0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735" y="451816"/>
            <a:ext cx="5998265" cy="54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39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63492" name="Picture 4" descr="calunga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57" y="0"/>
            <a:ext cx="9170504" cy="687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88968" y="4841650"/>
            <a:ext cx="89219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err="1">
                <a:solidFill>
                  <a:schemeClr val="bg1"/>
                </a:solidFill>
              </a:rPr>
              <a:t>Hamlin</a:t>
            </a:r>
            <a:r>
              <a:rPr lang="pt-BR" sz="4800" dirty="0">
                <a:solidFill>
                  <a:schemeClr val="bg1"/>
                </a:solidFill>
              </a:rPr>
              <a:t> 35 anos de idade</a:t>
            </a:r>
          </a:p>
          <a:p>
            <a:r>
              <a:rPr lang="pt-BR" sz="2800" dirty="0">
                <a:solidFill>
                  <a:schemeClr val="bg1"/>
                </a:solidFill>
              </a:rPr>
              <a:t>Foto: </a:t>
            </a:r>
            <a:r>
              <a:rPr lang="pt-BR" sz="2800" dirty="0" err="1">
                <a:solidFill>
                  <a:schemeClr val="bg1"/>
                </a:solidFill>
              </a:rPr>
              <a:t>Antonio</a:t>
            </a:r>
            <a:r>
              <a:rPr lang="pt-BR" sz="2800" dirty="0">
                <a:solidFill>
                  <a:schemeClr val="bg1"/>
                </a:solidFill>
              </a:rPr>
              <a:t> Coutinho</a:t>
            </a:r>
          </a:p>
        </p:txBody>
      </p:sp>
    </p:spTree>
    <p:extLst>
      <p:ext uri="{BB962C8B-B14F-4D97-AF65-F5344CB8AC3E}">
        <p14:creationId xmlns:p14="http://schemas.microsoft.com/office/powerpoint/2010/main" val="4148218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900415" y="6183476"/>
            <a:ext cx="2382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Foto: </a:t>
            </a:r>
            <a:r>
              <a:rPr lang="pt-BR" dirty="0" err="1">
                <a:solidFill>
                  <a:schemeClr val="bg1"/>
                </a:solidFill>
              </a:rPr>
              <a:t>Antonio</a:t>
            </a:r>
            <a:r>
              <a:rPr lang="pt-BR" dirty="0">
                <a:solidFill>
                  <a:schemeClr val="bg1"/>
                </a:solidFill>
              </a:rPr>
              <a:t> Coutinho</a:t>
            </a:r>
          </a:p>
        </p:txBody>
      </p:sp>
    </p:spTree>
    <p:extLst>
      <p:ext uri="{BB962C8B-B14F-4D97-AF65-F5344CB8AC3E}">
        <p14:creationId xmlns:p14="http://schemas.microsoft.com/office/powerpoint/2010/main" val="836182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65539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17074" y="5852160"/>
            <a:ext cx="7242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Proteção com tinta látex 10%</a:t>
            </a:r>
          </a:p>
        </p:txBody>
      </p:sp>
      <p:sp>
        <p:nvSpPr>
          <p:cNvPr id="3" name="Retângulo 2"/>
          <p:cNvSpPr/>
          <p:nvPr/>
        </p:nvSpPr>
        <p:spPr>
          <a:xfrm>
            <a:off x="4238666" y="543481"/>
            <a:ext cx="2422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Foto: </a:t>
            </a:r>
            <a:r>
              <a:rPr lang="pt-BR" b="1" dirty="0" err="1"/>
              <a:t>Antonio</a:t>
            </a:r>
            <a:r>
              <a:rPr lang="pt-BR" b="1" dirty="0"/>
              <a:t> Coutinho</a:t>
            </a:r>
          </a:p>
        </p:txBody>
      </p:sp>
    </p:spTree>
    <p:extLst>
      <p:ext uri="{BB962C8B-B14F-4D97-AF65-F5344CB8AC3E}">
        <p14:creationId xmlns:p14="http://schemas.microsoft.com/office/powerpoint/2010/main" val="1581944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167051" y="339634"/>
            <a:ext cx="466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3 meses após a poda</a:t>
            </a:r>
          </a:p>
        </p:txBody>
      </p:sp>
      <p:sp>
        <p:nvSpPr>
          <p:cNvPr id="5" name="Retângulo 4"/>
          <p:cNvSpPr/>
          <p:nvPr/>
        </p:nvSpPr>
        <p:spPr>
          <a:xfrm>
            <a:off x="4303980" y="894711"/>
            <a:ext cx="2422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Foto: </a:t>
            </a:r>
            <a:r>
              <a:rPr lang="pt-BR" b="1" dirty="0" err="1"/>
              <a:t>Antonio</a:t>
            </a:r>
            <a:r>
              <a:rPr lang="pt-BR" b="1" dirty="0"/>
              <a:t> Coutinho</a:t>
            </a:r>
          </a:p>
        </p:txBody>
      </p:sp>
    </p:spTree>
    <p:extLst>
      <p:ext uri="{BB962C8B-B14F-4D97-AF65-F5344CB8AC3E}">
        <p14:creationId xmlns:p14="http://schemas.microsoft.com/office/powerpoint/2010/main" val="2183752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odda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89610" y="195943"/>
            <a:ext cx="2808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6 meses após a poda</a:t>
            </a:r>
          </a:p>
        </p:txBody>
      </p:sp>
      <p:sp>
        <p:nvSpPr>
          <p:cNvPr id="4" name="Retângulo 3"/>
          <p:cNvSpPr/>
          <p:nvPr/>
        </p:nvSpPr>
        <p:spPr>
          <a:xfrm>
            <a:off x="7870140" y="195943"/>
            <a:ext cx="2422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Foto: </a:t>
            </a:r>
            <a:r>
              <a:rPr lang="pt-BR" b="1" dirty="0" err="1"/>
              <a:t>Antonio</a:t>
            </a:r>
            <a:r>
              <a:rPr lang="pt-BR" b="1" dirty="0"/>
              <a:t> Coutinho</a:t>
            </a:r>
          </a:p>
        </p:txBody>
      </p:sp>
    </p:spTree>
    <p:extLst>
      <p:ext uri="{BB962C8B-B14F-4D97-AF65-F5344CB8AC3E}">
        <p14:creationId xmlns:p14="http://schemas.microsoft.com/office/powerpoint/2010/main" val="2472741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a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667897" y="326571"/>
            <a:ext cx="2364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Um ano após a poda</a:t>
            </a:r>
          </a:p>
        </p:txBody>
      </p:sp>
      <p:sp>
        <p:nvSpPr>
          <p:cNvPr id="4" name="Retângulo 3"/>
          <p:cNvSpPr/>
          <p:nvPr/>
        </p:nvSpPr>
        <p:spPr>
          <a:xfrm>
            <a:off x="7778700" y="4514590"/>
            <a:ext cx="2422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Foto: </a:t>
            </a:r>
            <a:r>
              <a:rPr lang="pt-BR" b="1" dirty="0" err="1"/>
              <a:t>Antonio</a:t>
            </a:r>
            <a:r>
              <a:rPr lang="pt-BR" b="1" dirty="0"/>
              <a:t> Coutinho</a:t>
            </a:r>
          </a:p>
        </p:txBody>
      </p:sp>
    </p:spTree>
    <p:extLst>
      <p:ext uri="{BB962C8B-B14F-4D97-AF65-F5344CB8AC3E}">
        <p14:creationId xmlns:p14="http://schemas.microsoft.com/office/powerpoint/2010/main" val="4091227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oda drastica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89611" y="65312"/>
            <a:ext cx="3373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2 anos após a poda </a:t>
            </a:r>
          </a:p>
        </p:txBody>
      </p:sp>
      <p:sp>
        <p:nvSpPr>
          <p:cNvPr id="3" name="Seta para a Direita 2"/>
          <p:cNvSpPr/>
          <p:nvPr/>
        </p:nvSpPr>
        <p:spPr>
          <a:xfrm>
            <a:off x="5238206" y="4506686"/>
            <a:ext cx="2390503" cy="5094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789611" y="4402183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Muda plantada no mesmo dia da poda</a:t>
            </a:r>
          </a:p>
        </p:txBody>
      </p:sp>
      <p:sp>
        <p:nvSpPr>
          <p:cNvPr id="6" name="Retângulo 5"/>
          <p:cNvSpPr/>
          <p:nvPr/>
        </p:nvSpPr>
        <p:spPr>
          <a:xfrm>
            <a:off x="4884674" y="6230255"/>
            <a:ext cx="2422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Foto: </a:t>
            </a:r>
            <a:r>
              <a:rPr lang="pt-BR" b="1" dirty="0" err="1"/>
              <a:t>Antonio</a:t>
            </a:r>
            <a:r>
              <a:rPr lang="pt-BR" b="1" dirty="0"/>
              <a:t> Coutinho</a:t>
            </a:r>
          </a:p>
        </p:txBody>
      </p:sp>
    </p:spTree>
    <p:extLst>
      <p:ext uri="{BB962C8B-B14F-4D97-AF65-F5344CB8AC3E}">
        <p14:creationId xmlns:p14="http://schemas.microsoft.com/office/powerpoint/2010/main" val="738635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description...">
            <a:extLst>
              <a:ext uri="{FF2B5EF4-FFF2-40B4-BE49-F238E27FC236}">
                <a16:creationId xmlns:a16="http://schemas.microsoft.com/office/drawing/2014/main" id="{F1F37294-B22E-437F-9169-5509C280A03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104" y="1311965"/>
            <a:ext cx="5393635" cy="429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" descr="A description...">
            <a:extLst>
              <a:ext uri="{FF2B5EF4-FFF2-40B4-BE49-F238E27FC236}">
                <a16:creationId xmlns:a16="http://schemas.microsoft.com/office/drawing/2014/main" id="{0D914482-CCA3-4055-9DC5-CF87AD1299F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8278" y="1298712"/>
            <a:ext cx="4958798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CC0C97C-9FB9-4634-8D00-82AD0EFE2C08}"/>
              </a:ext>
            </a:extLst>
          </p:cNvPr>
          <p:cNvSpPr txBox="1"/>
          <p:nvPr/>
        </p:nvSpPr>
        <p:spPr>
          <a:xfrm>
            <a:off x="2822713" y="5883965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</a:rPr>
              <a:t>ANTES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5F19A48-C929-4F52-9B86-FA1C970EE822}"/>
              </a:ext>
            </a:extLst>
          </p:cNvPr>
          <p:cNvSpPr txBox="1"/>
          <p:nvPr/>
        </p:nvSpPr>
        <p:spPr>
          <a:xfrm>
            <a:off x="1934818" y="185530"/>
            <a:ext cx="7991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</a:rPr>
              <a:t>Adubação completa somente na FOLHA por 2 anos</a:t>
            </a:r>
          </a:p>
          <a:p>
            <a:r>
              <a:rPr lang="pt-BR" sz="2800" b="1" dirty="0">
                <a:solidFill>
                  <a:schemeClr val="bg1"/>
                </a:solidFill>
              </a:rPr>
              <a:t>SEM PODAR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3C4A93-90B9-43E4-8ECA-D5B752454616}"/>
              </a:ext>
            </a:extLst>
          </p:cNvPr>
          <p:cNvSpPr txBox="1"/>
          <p:nvPr/>
        </p:nvSpPr>
        <p:spPr>
          <a:xfrm>
            <a:off x="8110331" y="5804452"/>
            <a:ext cx="280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</a:rPr>
              <a:t>DEPOIS</a:t>
            </a:r>
          </a:p>
        </p:txBody>
      </p:sp>
    </p:spTree>
    <p:extLst>
      <p:ext uri="{BB962C8B-B14F-4D97-AF65-F5344CB8AC3E}">
        <p14:creationId xmlns:p14="http://schemas.microsoft.com/office/powerpoint/2010/main" val="3102962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3E558C4-09BC-4601-94EA-47BDCCDA9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953540"/>
              </p:ext>
            </p:extLst>
          </p:nvPr>
        </p:nvGraphicFramePr>
        <p:xfrm>
          <a:off x="1137085" y="1714253"/>
          <a:ext cx="9782909" cy="3733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9540">
                  <a:extLst>
                    <a:ext uri="{9D8B030D-6E8A-4147-A177-3AD203B41FA5}">
                      <a16:colId xmlns:a16="http://schemas.microsoft.com/office/drawing/2014/main" val="1145273775"/>
                    </a:ext>
                  </a:extLst>
                </a:gridCol>
                <a:gridCol w="1436753">
                  <a:extLst>
                    <a:ext uri="{9D8B030D-6E8A-4147-A177-3AD203B41FA5}">
                      <a16:colId xmlns:a16="http://schemas.microsoft.com/office/drawing/2014/main" val="573382231"/>
                    </a:ext>
                  </a:extLst>
                </a:gridCol>
                <a:gridCol w="1104422">
                  <a:extLst>
                    <a:ext uri="{9D8B030D-6E8A-4147-A177-3AD203B41FA5}">
                      <a16:colId xmlns:a16="http://schemas.microsoft.com/office/drawing/2014/main" val="2162062766"/>
                    </a:ext>
                  </a:extLst>
                </a:gridCol>
                <a:gridCol w="1094375">
                  <a:extLst>
                    <a:ext uri="{9D8B030D-6E8A-4147-A177-3AD203B41FA5}">
                      <a16:colId xmlns:a16="http://schemas.microsoft.com/office/drawing/2014/main" val="2119198346"/>
                    </a:ext>
                  </a:extLst>
                </a:gridCol>
                <a:gridCol w="1131472">
                  <a:extLst>
                    <a:ext uri="{9D8B030D-6E8A-4147-A177-3AD203B41FA5}">
                      <a16:colId xmlns:a16="http://schemas.microsoft.com/office/drawing/2014/main" val="3192200379"/>
                    </a:ext>
                  </a:extLst>
                </a:gridCol>
                <a:gridCol w="1057277">
                  <a:extLst>
                    <a:ext uri="{9D8B030D-6E8A-4147-A177-3AD203B41FA5}">
                      <a16:colId xmlns:a16="http://schemas.microsoft.com/office/drawing/2014/main" val="3109926687"/>
                    </a:ext>
                  </a:extLst>
                </a:gridCol>
                <a:gridCol w="1020181">
                  <a:extLst>
                    <a:ext uri="{9D8B030D-6E8A-4147-A177-3AD203B41FA5}">
                      <a16:colId xmlns:a16="http://schemas.microsoft.com/office/drawing/2014/main" val="1302027869"/>
                    </a:ext>
                  </a:extLst>
                </a:gridCol>
                <a:gridCol w="908889">
                  <a:extLst>
                    <a:ext uri="{9D8B030D-6E8A-4147-A177-3AD203B41FA5}">
                      <a16:colId xmlns:a16="http://schemas.microsoft.com/office/drawing/2014/main" val="539050282"/>
                    </a:ext>
                  </a:extLst>
                </a:gridCol>
              </a:tblGrid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Produtos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Dosagem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Aplicações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806054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P/ 2000L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1a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2a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3a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4a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5a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6a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539029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Nitrato de Zinco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4 litros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467585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Nitrato de Manganês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3 litros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4978473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Nitrato de Magnésio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5 litros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1870464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Nitrato de Potássio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4 litros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4263891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Boro 10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 litro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032689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Nitrato de Cálcio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2 litros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5455859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Uréia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15 kg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8488428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MAP Purificado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10 Kg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5268000"/>
                  </a:ext>
                </a:extLst>
              </a:tr>
              <a:tr h="339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Fosfito 00-28-26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7 litros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6986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46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E5781-F979-4393-B7E0-60019B8D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QUALIDADE DAS FRUTAS CÍTRICAS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53864F-4329-44DE-9650-63BEF81C9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rgbClr val="FFFF00"/>
                </a:solidFill>
              </a:rPr>
              <a:t>QUALIDADE INTERNA (BRIX, ACIDEZ) (SABOR, AROMA)</a:t>
            </a:r>
          </a:p>
          <a:p>
            <a:r>
              <a:rPr lang="pt-BR" sz="3600" dirty="0">
                <a:solidFill>
                  <a:srgbClr val="FFFF00"/>
                </a:solidFill>
              </a:rPr>
              <a:t>QUALIDADE EXTERNA (COR, RUGOSIDADE, DOENÇAS)</a:t>
            </a:r>
          </a:p>
          <a:p>
            <a:r>
              <a:rPr lang="pt-BR" sz="3600" b="1" dirty="0">
                <a:solidFill>
                  <a:srgbClr val="FFFF00"/>
                </a:solidFill>
              </a:rPr>
              <a:t>TAMANHO</a:t>
            </a:r>
          </a:p>
          <a:p>
            <a:r>
              <a:rPr lang="pt-BR" sz="3600" dirty="0">
                <a:solidFill>
                  <a:srgbClr val="FFFF00"/>
                </a:solidFill>
              </a:rPr>
              <a:t>TEMPO DE PRATELEIRA</a:t>
            </a:r>
          </a:p>
          <a:p>
            <a:r>
              <a:rPr lang="pt-BR" sz="3600" dirty="0">
                <a:solidFill>
                  <a:srgbClr val="FFFF00"/>
                </a:solidFill>
              </a:rPr>
              <a:t>RESÍDUOS DE DEFENSÍVOS</a:t>
            </a:r>
          </a:p>
        </p:txBody>
      </p:sp>
    </p:spTree>
    <p:extLst>
      <p:ext uri="{BB962C8B-B14F-4D97-AF65-F5344CB8AC3E}">
        <p14:creationId xmlns:p14="http://schemas.microsoft.com/office/powerpoint/2010/main" val="71920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citrus fruits color scale">
            <a:extLst>
              <a:ext uri="{FF2B5EF4-FFF2-40B4-BE49-F238E27FC236}">
                <a16:creationId xmlns:a16="http://schemas.microsoft.com/office/drawing/2014/main" id="{902CB868-555E-47FB-9650-A868C035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0" y="571500"/>
            <a:ext cx="6315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AFCC89-365F-41A9-8416-92710564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82" y="568394"/>
            <a:ext cx="5744817" cy="57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302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AAD448-D797-4FA4-A0CB-FAE6B7557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EFEITO DO PORTA-ENXERTO</a:t>
            </a:r>
          </a:p>
        </p:txBody>
      </p:sp>
    </p:spTree>
    <p:extLst>
      <p:ext uri="{BB962C8B-B14F-4D97-AF65-F5344CB8AC3E}">
        <p14:creationId xmlns:p14="http://schemas.microsoft.com/office/powerpoint/2010/main" val="201675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4546" cy="588303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59192" y="5896598"/>
            <a:ext cx="359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solidFill>
                  <a:schemeClr val="bg1"/>
                </a:solidFill>
              </a:rPr>
              <a:t>Navelina</a:t>
            </a:r>
            <a:r>
              <a:rPr lang="pt-BR" sz="2800" dirty="0">
                <a:solidFill>
                  <a:schemeClr val="bg1"/>
                </a:solidFill>
              </a:rPr>
              <a:t>/</a:t>
            </a:r>
            <a:r>
              <a:rPr lang="pt-BR" sz="2800" dirty="0" err="1">
                <a:solidFill>
                  <a:schemeClr val="bg1"/>
                </a:solidFill>
              </a:rPr>
              <a:t>volkameriano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74863" y="5910665"/>
            <a:ext cx="359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solidFill>
                  <a:schemeClr val="bg1"/>
                </a:solidFill>
              </a:rPr>
              <a:t>Navelina</a:t>
            </a:r>
            <a:r>
              <a:rPr lang="pt-BR" sz="2800" dirty="0">
                <a:solidFill>
                  <a:schemeClr val="bg1"/>
                </a:solidFill>
              </a:rPr>
              <a:t>/azeda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9016" y="-98474"/>
            <a:ext cx="744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Qualidade de fruta / porta-enxerto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9B08DA-79AC-41D7-84B0-15BA3492FFB3}"/>
              </a:ext>
            </a:extLst>
          </p:cNvPr>
          <p:cNvSpPr txBox="1"/>
          <p:nvPr/>
        </p:nvSpPr>
        <p:spPr>
          <a:xfrm>
            <a:off x="9031458" y="886265"/>
            <a:ext cx="257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</a:rPr>
              <a:t>EGITO</a:t>
            </a:r>
          </a:p>
          <a:p>
            <a:r>
              <a:rPr lang="pt-BR" sz="2800" b="1" dirty="0">
                <a:solidFill>
                  <a:srgbClr val="FFFF00"/>
                </a:solidFill>
              </a:rPr>
              <a:t>DELTA DO NILO</a:t>
            </a:r>
          </a:p>
        </p:txBody>
      </p:sp>
    </p:spTree>
    <p:extLst>
      <p:ext uri="{BB962C8B-B14F-4D97-AF65-F5344CB8AC3E}">
        <p14:creationId xmlns:p14="http://schemas.microsoft.com/office/powerpoint/2010/main" val="665469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AAD448-D797-4FA4-A0CB-FAE6B7557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TAMANHO DA FRUTA</a:t>
            </a:r>
          </a:p>
        </p:txBody>
      </p:sp>
    </p:spTree>
    <p:extLst>
      <p:ext uri="{BB962C8B-B14F-4D97-AF65-F5344CB8AC3E}">
        <p14:creationId xmlns:p14="http://schemas.microsoft.com/office/powerpoint/2010/main" val="1280235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FC82B-0B18-414F-A72F-718C03BB4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79" y="1653467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PRODUTIVIDADE</a:t>
            </a:r>
            <a:br>
              <a:rPr lang="pt-BR" b="1" dirty="0">
                <a:solidFill>
                  <a:schemeClr val="bg1"/>
                </a:solidFill>
              </a:rPr>
            </a:br>
            <a:br>
              <a:rPr lang="pt-BR" b="1" dirty="0">
                <a:solidFill>
                  <a:srgbClr val="FFFF00"/>
                </a:solidFill>
              </a:rPr>
            </a:br>
            <a:r>
              <a:rPr lang="pt-BR" sz="4900" b="1" dirty="0">
                <a:solidFill>
                  <a:schemeClr val="bg1"/>
                </a:solidFill>
              </a:rPr>
              <a:t>P = </a:t>
            </a:r>
            <a:r>
              <a:rPr lang="pt-BR" sz="3600" b="1" dirty="0">
                <a:solidFill>
                  <a:srgbClr val="FFFF00"/>
                </a:solidFill>
              </a:rPr>
              <a:t>TAMANHO DA FRUTA (PESO) X NÚMERO DE FRUTOS</a:t>
            </a:r>
            <a:br>
              <a:rPr lang="pt-BR" b="1" dirty="0">
                <a:solidFill>
                  <a:srgbClr val="FFFF00"/>
                </a:solidFill>
              </a:rPr>
            </a:b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164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8000" b="1" dirty="0">
                <a:solidFill>
                  <a:srgbClr val="FFFF00"/>
                </a:solidFill>
              </a:rPr>
              <a:t>A flor dos cítricos</a:t>
            </a:r>
          </a:p>
        </p:txBody>
      </p:sp>
    </p:spTree>
    <p:extLst>
      <p:ext uri="{BB962C8B-B14F-4D97-AF65-F5344CB8AC3E}">
        <p14:creationId xmlns:p14="http://schemas.microsoft.com/office/powerpoint/2010/main" val="1470315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atomy of a flower (Orange blosso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94" y="637382"/>
            <a:ext cx="5980525" cy="59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para a Direita 3"/>
          <p:cNvSpPr/>
          <p:nvPr/>
        </p:nvSpPr>
        <p:spPr>
          <a:xfrm rot="20238978">
            <a:off x="3130845" y="4126093"/>
            <a:ext cx="2625634" cy="2025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443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esgroup.org/wp-content/uploads/Citrus-microcarpa-anthers-wyc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9" y="0"/>
            <a:ext cx="104015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933445" y="6366357"/>
            <a:ext cx="2095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0" i="0" u="sng" dirty="0">
                <a:solidFill>
                  <a:srgbClr val="D6D6D6"/>
                </a:solidFill>
                <a:effectLst/>
                <a:latin typeface="arial" panose="020B0604020202020204" pitchFamily="34" charset="0"/>
                <a:hlinkClick r:id="rId3"/>
              </a:rPr>
              <a:t>www.besgroup.org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999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922" y="333920"/>
            <a:ext cx="3597049" cy="35711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971" y="333920"/>
            <a:ext cx="4761561" cy="357117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364376" y="4389120"/>
            <a:ext cx="353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Baianinha - </a:t>
            </a:r>
            <a:r>
              <a:rPr lang="pt-BR" sz="2400" b="1" dirty="0" err="1">
                <a:solidFill>
                  <a:srgbClr val="FFFF00"/>
                </a:solidFill>
              </a:rPr>
              <a:t>Androestéril</a:t>
            </a:r>
            <a:endParaRPr lang="pt-BR" sz="2400" b="1" dirty="0">
              <a:solidFill>
                <a:srgbClr val="FF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32320" y="4389120"/>
            <a:ext cx="316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rgbClr val="FFFF00"/>
                </a:solidFill>
              </a:rPr>
              <a:t>Hamlin</a:t>
            </a:r>
            <a:r>
              <a:rPr lang="pt-BR" sz="2400" b="1" dirty="0">
                <a:solidFill>
                  <a:srgbClr val="FFFF00"/>
                </a:solidFill>
              </a:rPr>
              <a:t> - </a:t>
            </a:r>
            <a:r>
              <a:rPr lang="pt-BR" sz="2400" b="1" dirty="0" err="1">
                <a:solidFill>
                  <a:srgbClr val="FFFF00"/>
                </a:solidFill>
              </a:rPr>
              <a:t>Androfertil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44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A3639-FFE7-419A-8E35-1582D4B1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87" y="844062"/>
            <a:ext cx="10515600" cy="947078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DEFICIENCIA DO ELEMENTO BORO NO PÓLEN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68A15C-6F17-4170-A06C-911523DA7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955" y="1916601"/>
            <a:ext cx="10515600" cy="1500187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ELEMENTO DE BAIXA MOBILIDADE NAS PLANTAS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4C0CB8-E4E9-4E6F-8250-EFBAD4E09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1" y="2625248"/>
            <a:ext cx="5194861" cy="37825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A61BE83-2EB9-4B68-BEAE-49A9F249A4F5}"/>
              </a:ext>
            </a:extLst>
          </p:cNvPr>
          <p:cNvSpPr txBox="1"/>
          <p:nvPr/>
        </p:nvSpPr>
        <p:spPr>
          <a:xfrm>
            <a:off x="7871791" y="3419061"/>
            <a:ext cx="329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DEFICIÊNCIA DE BORO PROVOCA MÁ FORMAÇÃO DO TUBO POLÍNICO E BAIXO PEGAMENTO DA FLORADA.</a:t>
            </a:r>
          </a:p>
        </p:txBody>
      </p:sp>
    </p:spTree>
    <p:extLst>
      <p:ext uri="{BB962C8B-B14F-4D97-AF65-F5344CB8AC3E}">
        <p14:creationId xmlns:p14="http://schemas.microsoft.com/office/powerpoint/2010/main" val="2441051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Placeholder 5"/>
          <p:cNvSpPr>
            <a:spLocks noGrp="1"/>
          </p:cNvSpPr>
          <p:nvPr>
            <p:ph type="body" sz="half" idx="2"/>
          </p:nvPr>
        </p:nvSpPr>
        <p:spPr>
          <a:xfrm>
            <a:off x="2203939" y="689317"/>
            <a:ext cx="7696200" cy="457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/>
              <a:t>  P</a:t>
            </a:r>
            <a:r>
              <a:rPr lang="pt-PT" sz="3200" dirty="0"/>
              <a:t>apel dos álcoois de açúcar ou polióis no transporte de micronutrientes</a:t>
            </a:r>
            <a:br>
              <a:rPr lang="pt-PT" sz="1800" dirty="0"/>
            </a:br>
            <a:endParaRPr lang="en-US" sz="1800" dirty="0"/>
          </a:p>
        </p:txBody>
      </p:sp>
      <p:graphicFrame>
        <p:nvGraphicFramePr>
          <p:cNvPr id="66561" name="Object 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637770"/>
              </p:ext>
            </p:extLst>
          </p:nvPr>
        </p:nvGraphicFramePr>
        <p:xfrm>
          <a:off x="1350497" y="1921411"/>
          <a:ext cx="8823333" cy="4563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ISIS/Draw Sketch" r:id="rId4" imgW="4044" imgH="2250" progId="">
                  <p:embed/>
                </p:oleObj>
              </mc:Choice>
              <mc:Fallback>
                <p:oleObj name="ISIS/Draw Sketch" r:id="rId4" imgW="4044" imgH="2250" progId="">
                  <p:embed/>
                  <p:pic>
                    <p:nvPicPr>
                      <p:cNvPr id="6656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497" y="1921411"/>
                        <a:ext cx="8823333" cy="4563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82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m relacionada">
            <a:extLst>
              <a:ext uri="{FF2B5EF4-FFF2-40B4-BE49-F238E27FC236}">
                <a16:creationId xmlns:a16="http://schemas.microsoft.com/office/drawing/2014/main" id="{82E70585-8632-42CB-86E2-88EF2480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79"/>
            <a:ext cx="6096000" cy="546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m relacionada">
            <a:extLst>
              <a:ext uri="{FF2B5EF4-FFF2-40B4-BE49-F238E27FC236}">
                <a16:creationId xmlns:a16="http://schemas.microsoft.com/office/drawing/2014/main" id="{7AAFD83F-2DAD-4609-A29C-619ED9FC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6" y="583096"/>
            <a:ext cx="5997574" cy="54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31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atomy of a flower (Orange blosso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94" y="637382"/>
            <a:ext cx="5980525" cy="59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para a Direita 3"/>
          <p:cNvSpPr/>
          <p:nvPr/>
        </p:nvSpPr>
        <p:spPr>
          <a:xfrm rot="20238978">
            <a:off x="3130845" y="4126093"/>
            <a:ext cx="2625634" cy="2025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252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scielo.br/img/revistas/rbf/v32n2/4910f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57" y="420914"/>
            <a:ext cx="8305074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cielo.br/img/revistas/rbf/v32n2/4910f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56" y="3124200"/>
            <a:ext cx="8305075" cy="366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872446" y="6518366"/>
            <a:ext cx="442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Mazzi</a:t>
            </a:r>
            <a:r>
              <a:rPr lang="pt-BR" dirty="0"/>
              <a:t> et al., 2010)</a:t>
            </a:r>
          </a:p>
        </p:txBody>
      </p:sp>
    </p:spTree>
    <p:extLst>
      <p:ext uri="{BB962C8B-B14F-4D97-AF65-F5344CB8AC3E}">
        <p14:creationId xmlns:p14="http://schemas.microsoft.com/office/powerpoint/2010/main" val="3930627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34" y="1637"/>
            <a:ext cx="8764878" cy="68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AutoShape 2"/>
          <p:cNvSpPr>
            <a:spLocks noChangeArrowheads="1"/>
          </p:cNvSpPr>
          <p:nvPr/>
        </p:nvSpPr>
        <p:spPr bwMode="auto">
          <a:xfrm rot="19560000">
            <a:off x="1703389" y="5373688"/>
            <a:ext cx="720725" cy="215900"/>
          </a:xfrm>
          <a:prstGeom prst="rightArrow">
            <a:avLst>
              <a:gd name="adj1" fmla="val 50000"/>
              <a:gd name="adj2" fmla="val 83456"/>
            </a:avLst>
          </a:prstGeom>
          <a:solidFill>
            <a:srgbClr val="CC3300"/>
          </a:solidFill>
          <a:ln w="936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 rot="19560000">
            <a:off x="1919289" y="4437063"/>
            <a:ext cx="720725" cy="215900"/>
          </a:xfrm>
          <a:prstGeom prst="rightArrow">
            <a:avLst>
              <a:gd name="adj1" fmla="val 50000"/>
              <a:gd name="adj2" fmla="val 83456"/>
            </a:avLst>
          </a:prstGeom>
          <a:solidFill>
            <a:srgbClr val="CC3300"/>
          </a:solidFill>
          <a:ln w="936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 rot="19560000">
            <a:off x="3000376" y="4508500"/>
            <a:ext cx="720725" cy="215900"/>
          </a:xfrm>
          <a:prstGeom prst="rightArrow">
            <a:avLst>
              <a:gd name="adj1" fmla="val 50000"/>
              <a:gd name="adj2" fmla="val 83456"/>
            </a:avLst>
          </a:prstGeom>
          <a:solidFill>
            <a:srgbClr val="CC3300"/>
          </a:solidFill>
          <a:ln w="936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 rot="19560000">
            <a:off x="1407593" y="4397838"/>
            <a:ext cx="2854359" cy="371513"/>
          </a:xfrm>
          <a:prstGeom prst="rect">
            <a:avLst/>
          </a:prstGeom>
          <a:solidFill>
            <a:srgbClr val="F8F8F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125"/>
              </a:spcBef>
            </a:pPr>
            <a:r>
              <a:rPr lang="pt-BR" altLang="pt-BR" b="1" dirty="0">
                <a:solidFill>
                  <a:srgbClr val="CC3300"/>
                </a:solidFill>
              </a:rPr>
              <a:t>Dreno de Carboidratos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512526" y="6151468"/>
            <a:ext cx="458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Foto: Alexandre de Moraes</a:t>
            </a:r>
          </a:p>
        </p:txBody>
      </p:sp>
    </p:spTree>
    <p:extLst>
      <p:ext uri="{BB962C8B-B14F-4D97-AF65-F5344CB8AC3E}">
        <p14:creationId xmlns:p14="http://schemas.microsoft.com/office/powerpoint/2010/main" val="4185405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35" y="1379349"/>
            <a:ext cx="11238829" cy="40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96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125" y="0"/>
            <a:ext cx="4878154" cy="68687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710047" y="635431"/>
            <a:ext cx="2696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useoSans"/>
              </a:rPr>
              <a:t>Carbon availability positively affects fruit growth and sugar contents</a:t>
            </a:r>
            <a:endParaRPr lang="en-US" b="1" i="0" dirty="0">
              <a:solidFill>
                <a:schemeClr val="bg1"/>
              </a:solidFill>
              <a:effectLst/>
              <a:latin typeface="MuseoSan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2697" y="470263"/>
            <a:ext cx="279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Pantin</a:t>
            </a:r>
            <a:r>
              <a:rPr lang="pt-BR" dirty="0">
                <a:solidFill>
                  <a:schemeClr val="bg1"/>
                </a:solidFill>
              </a:rPr>
              <a:t> et al., 2014</a:t>
            </a:r>
          </a:p>
        </p:txBody>
      </p:sp>
    </p:spTree>
    <p:extLst>
      <p:ext uri="{BB962C8B-B14F-4D97-AF65-F5344CB8AC3E}">
        <p14:creationId xmlns:p14="http://schemas.microsoft.com/office/powerpoint/2010/main" val="1676116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59" y="139617"/>
            <a:ext cx="6955757" cy="286563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B1174F9-52C2-41AD-B7DC-31A481DDDD75}"/>
              </a:ext>
            </a:extLst>
          </p:cNvPr>
          <p:cNvSpPr/>
          <p:nvPr/>
        </p:nvSpPr>
        <p:spPr>
          <a:xfrm>
            <a:off x="506437" y="3811570"/>
            <a:ext cx="115073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No experimento foram gerados desequilíbrios através da desfolhação e suplementação de sacarose por injeção de tronco, para investigar os efeitos da disponibilidade de carboidratos no crescimento e abscisão de frutos na cv. 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Okitsu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de mandarinas de Satsuma (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Citrus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unshiu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Mak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.) Marc.). </a:t>
            </a:r>
          </a:p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A desfolha parcial promoveu a abscisão de frutos, enquanto a suplementação de sacarose aumentou o teor de frutas cítricas em mais de 10%. Além disso, quando aplicados em conjunto, a suplementação de sacarose neutralizou o efeito da desfolha parcial no conjunto de frutos. Quando a sacarose era fornecida continuamente desde a floração até a colheita, aumentava as concentrações de açúcares solúveis e insolúveis nos frutos. Concluiu-se que a frutificação em citros é altamente dependente da disponibilidade de carboidratos.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1638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14" y="446308"/>
            <a:ext cx="4232469" cy="5630936"/>
          </a:xfrm>
          <a:prstGeom prst="rect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504"/>
            <a:ext cx="4211637" cy="5616575"/>
          </a:xfrm>
          <a:prstGeom prst="rect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65021" y="2492768"/>
            <a:ext cx="49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Foto: Ing. Alexandre de Moraes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5FD9613-F445-463F-A5CF-046FB9E8D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7618" y="1301359"/>
            <a:ext cx="3404382" cy="23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250"/>
              </a:spcBef>
              <a:buClrTx/>
            </a:pPr>
            <a:r>
              <a:rPr lang="pt-BR" altLang="pt-BR" sz="3600" b="1" dirty="0">
                <a:solidFill>
                  <a:srgbClr val="FFFF00"/>
                </a:solidFill>
              </a:rPr>
              <a:t>INDUÇÃO DE BROTAÇÕES </a:t>
            </a:r>
          </a:p>
          <a:p>
            <a:pPr>
              <a:spcBef>
                <a:spcPts val="2250"/>
              </a:spcBef>
              <a:buClrTx/>
            </a:pPr>
            <a:r>
              <a:rPr lang="pt-BR" altLang="pt-BR" sz="2800" b="1" dirty="0">
                <a:solidFill>
                  <a:srgbClr val="FFFF00"/>
                </a:solidFill>
              </a:rPr>
              <a:t>Micronutrientes e algas marinhas</a:t>
            </a:r>
          </a:p>
        </p:txBody>
      </p:sp>
    </p:spTree>
    <p:extLst>
      <p:ext uri="{BB962C8B-B14F-4D97-AF65-F5344CB8AC3E}">
        <p14:creationId xmlns:p14="http://schemas.microsoft.com/office/powerpoint/2010/main" val="3084385388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889250"/>
            <a:ext cx="4752975" cy="3563938"/>
          </a:xfrm>
          <a:prstGeom prst="rect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5" name="Line 2"/>
          <p:cNvSpPr>
            <a:spLocks noChangeShapeType="1"/>
          </p:cNvSpPr>
          <p:nvPr/>
        </p:nvSpPr>
        <p:spPr bwMode="auto">
          <a:xfrm flipV="1">
            <a:off x="3360738" y="4219575"/>
            <a:ext cx="647700" cy="579438"/>
          </a:xfrm>
          <a:prstGeom prst="line">
            <a:avLst/>
          </a:prstGeom>
          <a:noFill/>
          <a:ln w="28440">
            <a:solidFill>
              <a:srgbClr val="FF99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157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514"/>
            <a:ext cx="4321175" cy="3240087"/>
          </a:xfrm>
          <a:prstGeom prst="rect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8" name="Text Box 5"/>
          <p:cNvSpPr txBox="1">
            <a:spLocks noChangeArrowheads="1"/>
          </p:cNvSpPr>
          <p:nvPr/>
        </p:nvSpPr>
        <p:spPr bwMode="auto">
          <a:xfrm>
            <a:off x="9085264" y="6597650"/>
            <a:ext cx="212407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50"/>
              </a:spcBef>
              <a:buClrTx/>
            </a:pPr>
            <a:r>
              <a:rPr lang="pt-BR" altLang="pt-BR" sz="1200">
                <a:solidFill>
                  <a:srgbClr val="000000"/>
                </a:solidFill>
              </a:rPr>
              <a:t>Fotos: Citrus Brasil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8725" y="402711"/>
            <a:ext cx="49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Foto: Ing. Alexandre de Moraes</a:t>
            </a:r>
          </a:p>
        </p:txBody>
      </p:sp>
    </p:spTree>
    <p:extLst>
      <p:ext uri="{BB962C8B-B14F-4D97-AF65-F5344CB8AC3E}">
        <p14:creationId xmlns:p14="http://schemas.microsoft.com/office/powerpoint/2010/main" val="409415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7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ChangeArrowheads="1"/>
          </p:cNvSpPr>
          <p:nvPr/>
        </p:nvSpPr>
        <p:spPr bwMode="auto">
          <a:xfrm>
            <a:off x="2859088" y="260350"/>
            <a:ext cx="631164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250"/>
              </a:spcBef>
              <a:buClrTx/>
            </a:pPr>
            <a:r>
              <a:rPr lang="pt-BR" altLang="pt-BR" sz="3600" b="1" dirty="0" err="1">
                <a:solidFill>
                  <a:srgbClr val="000000"/>
                </a:solidFill>
              </a:rPr>
              <a:t>Inducción</a:t>
            </a:r>
            <a:r>
              <a:rPr lang="pt-BR" altLang="pt-BR" sz="3600" b="1" dirty="0">
                <a:solidFill>
                  <a:srgbClr val="000000"/>
                </a:solidFill>
              </a:rPr>
              <a:t> de </a:t>
            </a:r>
            <a:r>
              <a:rPr lang="pt-BR" altLang="pt-BR" sz="3600" b="1" dirty="0" err="1">
                <a:solidFill>
                  <a:srgbClr val="000000"/>
                </a:solidFill>
              </a:rPr>
              <a:t>nuevos</a:t>
            </a:r>
            <a:r>
              <a:rPr lang="pt-BR" altLang="pt-BR" sz="3600" b="1" dirty="0">
                <a:solidFill>
                  <a:srgbClr val="000000"/>
                </a:solidFill>
              </a:rPr>
              <a:t> brotes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035050"/>
            <a:ext cx="7416800" cy="5562600"/>
          </a:xfrm>
          <a:prstGeom prst="rect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91" y="0"/>
            <a:ext cx="914823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9085264" y="6597650"/>
            <a:ext cx="212407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50"/>
              </a:spcBef>
              <a:buClrTx/>
            </a:pPr>
            <a:r>
              <a:rPr lang="pt-BR" altLang="pt-BR" sz="1200" dirty="0">
                <a:solidFill>
                  <a:srgbClr val="000000"/>
                </a:solidFill>
              </a:rPr>
              <a:t>Fotos: </a:t>
            </a:r>
            <a:r>
              <a:rPr lang="pt-BR" altLang="pt-BR" sz="1200" dirty="0" err="1">
                <a:solidFill>
                  <a:srgbClr val="000000"/>
                </a:solidFill>
              </a:rPr>
              <a:t>Citrus</a:t>
            </a:r>
            <a:r>
              <a:rPr lang="pt-BR" altLang="pt-BR" sz="1200" dirty="0">
                <a:solidFill>
                  <a:srgbClr val="000000"/>
                </a:solidFill>
              </a:rPr>
              <a:t> Brasil</a:t>
            </a:r>
          </a:p>
        </p:txBody>
      </p:sp>
      <p:sp>
        <p:nvSpPr>
          <p:cNvPr id="2" name="Seta para a Direita 1"/>
          <p:cNvSpPr/>
          <p:nvPr/>
        </p:nvSpPr>
        <p:spPr>
          <a:xfrm rot="19890239">
            <a:off x="4062549" y="4558937"/>
            <a:ext cx="1436914" cy="3265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958725" y="402711"/>
            <a:ext cx="49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Foto: Ing. Alexandre de Moraes</a:t>
            </a:r>
          </a:p>
        </p:txBody>
      </p:sp>
    </p:spTree>
    <p:extLst>
      <p:ext uri="{BB962C8B-B14F-4D97-AF65-F5344CB8AC3E}">
        <p14:creationId xmlns:p14="http://schemas.microsoft.com/office/powerpoint/2010/main" val="2691039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>
            <a:spLocks noChangeArrowheads="1"/>
          </p:cNvSpPr>
          <p:nvPr/>
        </p:nvSpPr>
        <p:spPr bwMode="auto">
          <a:xfrm>
            <a:off x="1920876" y="260350"/>
            <a:ext cx="2669618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250"/>
              </a:spcBef>
              <a:buClrTx/>
            </a:pPr>
            <a:r>
              <a:rPr lang="pt-BR" altLang="pt-BR" sz="3600" b="1" dirty="0" err="1">
                <a:solidFill>
                  <a:srgbClr val="000000"/>
                </a:solidFill>
              </a:rPr>
              <a:t>Precocidad</a:t>
            </a:r>
            <a:endParaRPr lang="pt-BR" altLang="pt-BR" sz="3600" b="1" dirty="0">
              <a:solidFill>
                <a:srgbClr val="000000"/>
              </a:solidFill>
            </a:endParaRP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052514"/>
            <a:ext cx="7343775" cy="5508625"/>
          </a:xfrm>
          <a:prstGeom prst="rect">
            <a:avLst/>
          </a:prstGeom>
          <a:noFill/>
          <a:ln w="2844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98" y="417679"/>
            <a:ext cx="8191280" cy="614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4" name="Text Box 5"/>
          <p:cNvSpPr txBox="1">
            <a:spLocks noChangeArrowheads="1"/>
          </p:cNvSpPr>
          <p:nvPr/>
        </p:nvSpPr>
        <p:spPr bwMode="auto">
          <a:xfrm>
            <a:off x="9085264" y="6597650"/>
            <a:ext cx="212407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50"/>
              </a:spcBef>
              <a:buClrTx/>
            </a:pPr>
            <a:r>
              <a:rPr lang="pt-BR" altLang="pt-BR" sz="1200">
                <a:solidFill>
                  <a:srgbClr val="000000"/>
                </a:solidFill>
              </a:rPr>
              <a:t>Fotos: Citrus Brasil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58725" y="402711"/>
            <a:ext cx="49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Foto: Ing. Alexandre de Moraes</a:t>
            </a:r>
          </a:p>
        </p:txBody>
      </p:sp>
    </p:spTree>
    <p:extLst>
      <p:ext uri="{BB962C8B-B14F-4D97-AF65-F5344CB8AC3E}">
        <p14:creationId xmlns:p14="http://schemas.microsoft.com/office/powerpoint/2010/main" val="1255241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m relacionada">
            <a:extLst>
              <a:ext uri="{FF2B5EF4-FFF2-40B4-BE49-F238E27FC236}">
                <a16:creationId xmlns:a16="http://schemas.microsoft.com/office/drawing/2014/main" id="{52A485CD-E367-4112-B37C-A2A54EB1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05" y="0"/>
            <a:ext cx="5195903" cy="37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07D989D-EB2D-4FB3-ABB0-796223396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42" y="0"/>
            <a:ext cx="5208105" cy="362050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E437C0C-2B3A-46AD-B80F-A2F0D387E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07" y="3657848"/>
            <a:ext cx="3514310" cy="32001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DC8C1A8-8AC5-471A-BBEB-4F70C54D5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0" y="3657600"/>
            <a:ext cx="3487090" cy="3200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89D3065-24B9-487A-98B8-1B86817B4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826" y="3649406"/>
            <a:ext cx="3502715" cy="32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95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"/>
          <p:cNvGrpSpPr>
            <a:grpSpLocks/>
          </p:cNvGrpSpPr>
          <p:nvPr/>
        </p:nvGrpSpPr>
        <p:grpSpPr bwMode="auto">
          <a:xfrm>
            <a:off x="1377951" y="0"/>
            <a:ext cx="9288463" cy="6967538"/>
            <a:chOff x="-92" y="0"/>
            <a:chExt cx="5851" cy="4389"/>
          </a:xfrm>
        </p:grpSpPr>
        <p:pic>
          <p:nvPicPr>
            <p:cNvPr id="12186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" y="0"/>
              <a:ext cx="5851" cy="4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1862" name="Text Box 3"/>
            <p:cNvSpPr txBox="1">
              <a:spLocks noChangeArrowheads="1"/>
            </p:cNvSpPr>
            <p:nvPr/>
          </p:nvSpPr>
          <p:spPr bwMode="auto">
            <a:xfrm>
              <a:off x="-92" y="0"/>
              <a:ext cx="5851" cy="4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 altLang="pt-BR"/>
            </a:p>
          </p:txBody>
        </p:sp>
      </p:grpSp>
      <p:sp>
        <p:nvSpPr>
          <p:cNvPr id="121860" name="Text Box 5"/>
          <p:cNvSpPr txBox="1">
            <a:spLocks noChangeArrowheads="1"/>
          </p:cNvSpPr>
          <p:nvPr/>
        </p:nvSpPr>
        <p:spPr bwMode="auto">
          <a:xfrm>
            <a:off x="9085264" y="6597650"/>
            <a:ext cx="212407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50"/>
              </a:spcBef>
              <a:buClrTx/>
            </a:pPr>
            <a:r>
              <a:rPr lang="pt-BR" altLang="pt-BR" sz="1200">
                <a:solidFill>
                  <a:srgbClr val="000000"/>
                </a:solidFill>
              </a:rPr>
              <a:t>Fotos: Citrus Brasil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58725" y="402711"/>
            <a:ext cx="49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Foto: Ing. Alexandre de Moraes</a:t>
            </a:r>
          </a:p>
        </p:txBody>
      </p:sp>
    </p:spTree>
    <p:extLst>
      <p:ext uri="{BB962C8B-B14F-4D97-AF65-F5344CB8AC3E}">
        <p14:creationId xmlns:p14="http://schemas.microsoft.com/office/powerpoint/2010/main" val="2997026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75" name="Oval 2"/>
          <p:cNvSpPr>
            <a:spLocks noChangeArrowheads="1"/>
          </p:cNvSpPr>
          <p:nvPr/>
        </p:nvSpPr>
        <p:spPr bwMode="auto">
          <a:xfrm>
            <a:off x="5519739" y="4149726"/>
            <a:ext cx="503237" cy="504825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05476" name="Oval 3"/>
          <p:cNvSpPr>
            <a:spLocks noChangeArrowheads="1"/>
          </p:cNvSpPr>
          <p:nvPr/>
        </p:nvSpPr>
        <p:spPr bwMode="auto">
          <a:xfrm>
            <a:off x="4511675" y="4076701"/>
            <a:ext cx="503238" cy="504825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05477" name="Oval 4"/>
          <p:cNvSpPr>
            <a:spLocks noChangeArrowheads="1"/>
          </p:cNvSpPr>
          <p:nvPr/>
        </p:nvSpPr>
        <p:spPr bwMode="auto">
          <a:xfrm>
            <a:off x="6167439" y="4149726"/>
            <a:ext cx="503237" cy="504825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05478" name="Oval 5"/>
          <p:cNvSpPr>
            <a:spLocks noChangeArrowheads="1"/>
          </p:cNvSpPr>
          <p:nvPr/>
        </p:nvSpPr>
        <p:spPr bwMode="auto">
          <a:xfrm>
            <a:off x="6961189" y="4124326"/>
            <a:ext cx="503237" cy="504825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05479" name="Oval 6"/>
          <p:cNvSpPr>
            <a:spLocks noChangeArrowheads="1"/>
          </p:cNvSpPr>
          <p:nvPr/>
        </p:nvSpPr>
        <p:spPr bwMode="auto">
          <a:xfrm>
            <a:off x="7591425" y="3979864"/>
            <a:ext cx="503238" cy="504825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05480" name="Line 7"/>
          <p:cNvSpPr>
            <a:spLocks noChangeShapeType="1"/>
          </p:cNvSpPr>
          <p:nvPr/>
        </p:nvSpPr>
        <p:spPr bwMode="auto">
          <a:xfrm flipV="1">
            <a:off x="4745039" y="4722813"/>
            <a:ext cx="1587" cy="9398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5481" name="Line 8"/>
          <p:cNvSpPr>
            <a:spLocks noChangeShapeType="1"/>
          </p:cNvSpPr>
          <p:nvPr/>
        </p:nvSpPr>
        <p:spPr bwMode="auto">
          <a:xfrm flipV="1">
            <a:off x="5757864" y="4722813"/>
            <a:ext cx="1587" cy="9398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5482" name="Line 9"/>
          <p:cNvSpPr>
            <a:spLocks noChangeShapeType="1"/>
          </p:cNvSpPr>
          <p:nvPr/>
        </p:nvSpPr>
        <p:spPr bwMode="auto">
          <a:xfrm flipV="1">
            <a:off x="6418264" y="4722813"/>
            <a:ext cx="1587" cy="9398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5483" name="Line 10"/>
          <p:cNvSpPr>
            <a:spLocks noChangeShapeType="1"/>
          </p:cNvSpPr>
          <p:nvPr/>
        </p:nvSpPr>
        <p:spPr bwMode="auto">
          <a:xfrm flipV="1">
            <a:off x="7223125" y="4722813"/>
            <a:ext cx="1588" cy="9398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5484" name="Line 11"/>
          <p:cNvSpPr>
            <a:spLocks noChangeShapeType="1"/>
          </p:cNvSpPr>
          <p:nvPr/>
        </p:nvSpPr>
        <p:spPr bwMode="auto">
          <a:xfrm flipV="1">
            <a:off x="7870825" y="4579938"/>
            <a:ext cx="1588" cy="9398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5485" name="Text Box 12"/>
          <p:cNvSpPr txBox="1">
            <a:spLocks noChangeArrowheads="1"/>
          </p:cNvSpPr>
          <p:nvPr/>
        </p:nvSpPr>
        <p:spPr bwMode="auto">
          <a:xfrm>
            <a:off x="1847851" y="5826125"/>
            <a:ext cx="8640763" cy="371513"/>
          </a:xfrm>
          <a:prstGeom prst="rect">
            <a:avLst/>
          </a:prstGeom>
          <a:solidFill>
            <a:srgbClr val="B2B2B2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125"/>
              </a:spcBef>
              <a:buClrTx/>
            </a:pPr>
            <a:r>
              <a:rPr lang="pt-BR" altLang="pt-BR" b="1" dirty="0">
                <a:solidFill>
                  <a:srgbClr val="000000"/>
                </a:solidFill>
              </a:rPr>
              <a:t>Novas brotações centrais com brotos adventícios.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958725" y="402711"/>
            <a:ext cx="49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Foto: Alexandre de Moraes</a:t>
            </a:r>
          </a:p>
        </p:txBody>
      </p:sp>
    </p:spTree>
    <p:extLst>
      <p:ext uri="{BB962C8B-B14F-4D97-AF65-F5344CB8AC3E}">
        <p14:creationId xmlns:p14="http://schemas.microsoft.com/office/powerpoint/2010/main" val="1706351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8121" y="1217368"/>
            <a:ext cx="10515600" cy="2852737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O DESENVOLVIMENTO DO FRUTO</a:t>
            </a:r>
          </a:p>
        </p:txBody>
      </p:sp>
    </p:spTree>
    <p:extLst>
      <p:ext uri="{BB962C8B-B14F-4D97-AF65-F5344CB8AC3E}">
        <p14:creationId xmlns:p14="http://schemas.microsoft.com/office/powerpoint/2010/main" val="1060868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338" y="210565"/>
            <a:ext cx="7838999" cy="212972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643" y="2327131"/>
            <a:ext cx="4473077" cy="45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88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10" y="2464662"/>
            <a:ext cx="11111396" cy="231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306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89" y="325347"/>
            <a:ext cx="8224701" cy="60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844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09" y="284162"/>
            <a:ext cx="5290457" cy="61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394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10343" y="2828836"/>
            <a:ext cx="103457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CALIFORNIA DEPARTMENT OF FOOD AND AGRICULTURE FERTILIZER RESEARCH AND EDUCATION PROGRAM (FREP) FINAL REPORT (2012)</a:t>
            </a:r>
          </a:p>
          <a:p>
            <a:endParaRPr lang="en-US" sz="2800" dirty="0"/>
          </a:p>
          <a:p>
            <a:r>
              <a:rPr lang="en-US" sz="2800" dirty="0"/>
              <a:t>Project Title: New Standard for the Effectiveness of Foliar Fertilizers</a:t>
            </a:r>
          </a:p>
          <a:p>
            <a:endParaRPr lang="en-US" sz="2800" dirty="0"/>
          </a:p>
          <a:p>
            <a:r>
              <a:rPr lang="en-US" sz="2800" dirty="0"/>
              <a:t>Carol </a:t>
            </a:r>
            <a:r>
              <a:rPr lang="en-US" sz="2800" dirty="0" err="1"/>
              <a:t>Lovatt</a:t>
            </a:r>
            <a:r>
              <a:rPr lang="en-US" sz="2800" dirty="0"/>
              <a:t>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8164647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0166" y="441147"/>
            <a:ext cx="11437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Fosfitos aplicados em </a:t>
            </a:r>
            <a:r>
              <a:rPr lang="es-ES" sz="3600" dirty="0" err="1"/>
              <a:t>pulverizações</a:t>
            </a:r>
            <a:r>
              <a:rPr lang="es-ES" sz="3600" dirty="0"/>
              <a:t> no </a:t>
            </a:r>
            <a:r>
              <a:rPr lang="es-ES" sz="3600" dirty="0" err="1"/>
              <a:t>pré-florescimento</a:t>
            </a:r>
            <a:r>
              <a:rPr lang="es-ES" sz="3600" dirty="0"/>
              <a:t> </a:t>
            </a:r>
            <a:r>
              <a:rPr lang="es-ES" sz="3600" dirty="0" err="1"/>
              <a:t>na</a:t>
            </a:r>
            <a:r>
              <a:rPr lang="es-ES" sz="3600" dirty="0"/>
              <a:t> </a:t>
            </a:r>
            <a:r>
              <a:rPr lang="es-ES" sz="3600" dirty="0" err="1"/>
              <a:t>dose</a:t>
            </a:r>
            <a:r>
              <a:rPr lang="es-ES" sz="3600" dirty="0"/>
              <a:t> de 6 L / ha em plantas de </a:t>
            </a:r>
            <a:r>
              <a:rPr lang="es-ES" sz="3600" dirty="0" err="1"/>
              <a:t>laranjas</a:t>
            </a:r>
            <a:r>
              <a:rPr lang="es-ES" sz="3600" dirty="0"/>
              <a:t> Valencia </a:t>
            </a:r>
            <a:r>
              <a:rPr lang="es-ES" sz="3600" dirty="0" err="1"/>
              <a:t>na</a:t>
            </a:r>
            <a:r>
              <a:rPr lang="es-ES" sz="3600" dirty="0"/>
              <a:t> </a:t>
            </a:r>
            <a:r>
              <a:rPr lang="es-ES" sz="3600" dirty="0" err="1"/>
              <a:t>Flórida</a:t>
            </a:r>
            <a:r>
              <a:rPr lang="es-ES" sz="3600" dirty="0"/>
              <a:t>, </a:t>
            </a:r>
            <a:r>
              <a:rPr lang="es-ES" sz="3600" dirty="0" err="1"/>
              <a:t>resultou</a:t>
            </a:r>
            <a:r>
              <a:rPr lang="es-ES" sz="3600" dirty="0"/>
              <a:t> </a:t>
            </a:r>
            <a:r>
              <a:rPr lang="es-ES" sz="3600" dirty="0" err="1"/>
              <a:t>num</a:t>
            </a:r>
            <a:r>
              <a:rPr lang="es-ES" sz="3600" dirty="0"/>
              <a:t> aumento anual de </a:t>
            </a:r>
            <a:r>
              <a:rPr lang="es-ES" sz="3600" dirty="0" err="1"/>
              <a:t>produtividade</a:t>
            </a:r>
            <a:r>
              <a:rPr lang="es-ES" sz="3600" dirty="0"/>
              <a:t> </a:t>
            </a:r>
            <a:r>
              <a:rPr lang="es-ES" sz="3600" dirty="0" err="1"/>
              <a:t>média</a:t>
            </a:r>
            <a:r>
              <a:rPr lang="es-ES" sz="3600" dirty="0"/>
              <a:t> de 7 toneladas por </a:t>
            </a:r>
            <a:r>
              <a:rPr lang="es-ES" sz="3600" dirty="0" err="1"/>
              <a:t>hectare</a:t>
            </a:r>
            <a:r>
              <a:rPr lang="es-ES" sz="3600" dirty="0"/>
              <a:t>. (</a:t>
            </a:r>
            <a:r>
              <a:rPr lang="es-ES" sz="3600" dirty="0" err="1"/>
              <a:t>Albrigo</a:t>
            </a:r>
            <a:r>
              <a:rPr lang="es-ES" sz="3600" dirty="0"/>
              <a:t> 1999)</a:t>
            </a:r>
            <a:endParaRPr lang="pt-BR" sz="3600" dirty="0"/>
          </a:p>
        </p:txBody>
      </p:sp>
      <p:pic>
        <p:nvPicPr>
          <p:cNvPr id="4098" name="Picture 2" descr="http://cb.pbsstatic.com/m/72/8672/9780851988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56" y="3440591"/>
            <a:ext cx="1788124" cy="272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70" y="3516089"/>
            <a:ext cx="2333520" cy="264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61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19536" y="836713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Fosfito de </a:t>
            </a:r>
            <a:r>
              <a:rPr lang="es-ES" sz="2800" dirty="0" err="1"/>
              <a:t>potássio</a:t>
            </a:r>
            <a:r>
              <a:rPr lang="es-ES" sz="2800" dirty="0"/>
              <a:t> em </a:t>
            </a:r>
            <a:r>
              <a:rPr lang="es-ES" sz="2800" dirty="0" err="1"/>
              <a:t>duas</a:t>
            </a:r>
            <a:r>
              <a:rPr lang="es-ES" sz="2800" dirty="0"/>
              <a:t> </a:t>
            </a:r>
            <a:r>
              <a:rPr lang="es-ES" sz="2800" dirty="0" err="1"/>
              <a:t>aplicações</a:t>
            </a:r>
            <a:r>
              <a:rPr lang="es-ES" sz="2800" dirty="0"/>
              <a:t> de 5 L / ha.  A primera </a:t>
            </a:r>
            <a:r>
              <a:rPr lang="es-ES" sz="2800" dirty="0" err="1"/>
              <a:t>aplicação</a:t>
            </a:r>
            <a:r>
              <a:rPr lang="es-ES" sz="2800" dirty="0"/>
              <a:t> </a:t>
            </a:r>
            <a:r>
              <a:rPr lang="es-ES" sz="2800" dirty="0" err="1"/>
              <a:t>feita</a:t>
            </a:r>
            <a:r>
              <a:rPr lang="es-ES" sz="2800" dirty="0"/>
              <a:t> em 15 de </a:t>
            </a:r>
            <a:r>
              <a:rPr lang="es-ES" sz="2800" dirty="0" err="1"/>
              <a:t>maio</a:t>
            </a:r>
            <a:r>
              <a:rPr lang="es-ES" sz="2800" dirty="0"/>
              <a:t> ± 7 </a:t>
            </a:r>
            <a:r>
              <a:rPr lang="es-ES" sz="2800" dirty="0" err="1"/>
              <a:t>dias</a:t>
            </a:r>
            <a:r>
              <a:rPr lang="es-ES" sz="2800" dirty="0"/>
              <a:t> e a segunda em 15 de </a:t>
            </a:r>
            <a:r>
              <a:rPr lang="es-ES" sz="2800" dirty="0" err="1"/>
              <a:t>julho</a:t>
            </a:r>
            <a:r>
              <a:rPr lang="es-ES" sz="2800" dirty="0"/>
              <a:t> ± 7 días.  Este </a:t>
            </a:r>
            <a:r>
              <a:rPr lang="es-ES" sz="2800" dirty="0" err="1"/>
              <a:t>tratamento</a:t>
            </a:r>
            <a:r>
              <a:rPr lang="es-ES" sz="2800" dirty="0"/>
              <a:t> </a:t>
            </a:r>
            <a:r>
              <a:rPr lang="es-ES" sz="2800" dirty="0" err="1"/>
              <a:t>resultou</a:t>
            </a:r>
            <a:r>
              <a:rPr lang="es-ES" sz="2800" dirty="0"/>
              <a:t> </a:t>
            </a:r>
            <a:r>
              <a:rPr lang="es-ES" sz="2800" dirty="0" err="1"/>
              <a:t>num</a:t>
            </a:r>
            <a:r>
              <a:rPr lang="es-ES" sz="2800" dirty="0"/>
              <a:t> aumento do </a:t>
            </a:r>
            <a:r>
              <a:rPr lang="es-ES" sz="2800" dirty="0" err="1"/>
              <a:t>tamanho</a:t>
            </a:r>
            <a:r>
              <a:rPr lang="es-ES" sz="2800" dirty="0"/>
              <a:t> da fruta de valor comercial (</a:t>
            </a:r>
            <a:r>
              <a:rPr lang="es-ES" sz="2800" dirty="0" err="1"/>
              <a:t>diâmetro</a:t>
            </a:r>
            <a:r>
              <a:rPr lang="es-ES" sz="2800" dirty="0"/>
              <a:t> transversal de 6,9 cm para 8,8 cm)(9 toneladas por </a:t>
            </a:r>
            <a:r>
              <a:rPr lang="es-ES" sz="2800" dirty="0" err="1"/>
              <a:t>hectare</a:t>
            </a:r>
            <a:r>
              <a:rPr lang="es-ES" sz="2800" dirty="0"/>
              <a:t>) (</a:t>
            </a:r>
            <a:r>
              <a:rPr lang="es-ES" sz="2800" dirty="0" err="1"/>
              <a:t>Lovatt</a:t>
            </a:r>
            <a:r>
              <a:rPr lang="es-ES" sz="2800" dirty="0"/>
              <a:t>, 1999).</a:t>
            </a:r>
            <a:endParaRPr lang="pt-BR" sz="2800" dirty="0"/>
          </a:p>
        </p:txBody>
      </p:sp>
      <p:pic>
        <p:nvPicPr>
          <p:cNvPr id="15362" name="Picture 2" descr="Carol Lova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4221089"/>
            <a:ext cx="1905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628710" y="4532811"/>
            <a:ext cx="2808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6">
                    <a:lumMod val="50000"/>
                  </a:schemeClr>
                </a:solidFill>
              </a:rPr>
              <a:t>Datas de </a:t>
            </a:r>
            <a:r>
              <a:rPr lang="pt-BR" sz="3200" b="1" dirty="0" err="1">
                <a:solidFill>
                  <a:schemeClr val="accent6">
                    <a:lumMod val="50000"/>
                  </a:schemeClr>
                </a:solidFill>
              </a:rPr>
              <a:t>pré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</a:rPr>
              <a:t> e pós florescimento da Califórnia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051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esultado de imagem para citrus fruits color scale">
            <a:extLst>
              <a:ext uri="{FF2B5EF4-FFF2-40B4-BE49-F238E27FC236}">
                <a16:creationId xmlns:a16="http://schemas.microsoft.com/office/drawing/2014/main" id="{099CEA65-B4CF-472D-B63C-CB2E3400E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71438"/>
            <a:ext cx="9458325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22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2098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b="1">
              <a:solidFill>
                <a:srgbClr val="FFFF00"/>
              </a:solidFill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590800" y="838200"/>
            <a:ext cx="7239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pt-BR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209800" y="1143001"/>
            <a:ext cx="792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</a:rPr>
              <a:t>EFECTO DEL USO DE URÉA , FOSFITO E CITOQUININAS EN LO AGARRE DE LOS FRUTOS DE NARANJA VALÊNCIA [</a:t>
            </a:r>
            <a:r>
              <a:rPr lang="en-US" b="1" i="1">
                <a:solidFill>
                  <a:srgbClr val="FF9900"/>
                </a:solidFill>
              </a:rPr>
              <a:t>Citrus sinensis</a:t>
            </a:r>
            <a:r>
              <a:rPr lang="en-US" b="1">
                <a:solidFill>
                  <a:srgbClr val="FF9900"/>
                </a:solidFill>
              </a:rPr>
              <a:t> (L) Osbeck] </a:t>
            </a:r>
            <a:endParaRPr lang="pt-PT" b="1">
              <a:solidFill>
                <a:srgbClr val="FF9900"/>
              </a:solidFill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590800" y="3352801"/>
            <a:ext cx="73152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FFFF66"/>
                </a:solidFill>
              </a:rPr>
              <a:t>Carlos Van Parys de Wit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FFFF66"/>
                </a:solidFill>
              </a:rPr>
              <a:t>Antonio Coutinho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FFFF66"/>
                </a:solidFill>
              </a:rPr>
              <a:t>José Renato </a:t>
            </a:r>
            <a:r>
              <a:rPr lang="en-US" dirty="0" err="1">
                <a:solidFill>
                  <a:srgbClr val="FFFF66"/>
                </a:solidFill>
              </a:rPr>
              <a:t>Melare</a:t>
            </a:r>
            <a:endParaRPr lang="en-US" dirty="0">
              <a:solidFill>
                <a:srgbClr val="FFFF66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US" dirty="0" err="1">
                <a:solidFill>
                  <a:srgbClr val="FFFF66"/>
                </a:solidFill>
              </a:rPr>
              <a:t>Orlandino</a:t>
            </a:r>
            <a:r>
              <a:rPr lang="en-US" dirty="0">
                <a:solidFill>
                  <a:srgbClr val="FFFF66"/>
                </a:solidFill>
              </a:rPr>
              <a:t> de Abreu Júnior</a:t>
            </a:r>
            <a:endParaRPr lang="pt-PT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4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2098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b="1">
              <a:solidFill>
                <a:srgbClr val="FFFF00"/>
              </a:solidFill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133600" y="304801"/>
            <a:ext cx="77724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pt-BR" sz="4400" b="1">
                <a:solidFill>
                  <a:srgbClr val="FFFF00"/>
                </a:solidFill>
              </a:rPr>
              <a:t>Fazenda Sete Lagoas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7315200" y="1524000"/>
            <a:ext cx="3733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b="1">
                <a:solidFill>
                  <a:srgbClr val="FFFF00"/>
                </a:solidFill>
              </a:rPr>
              <a:t>Mogi-Guaçu - SP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b="1">
                <a:solidFill>
                  <a:srgbClr val="FFFF00"/>
                </a:solidFill>
              </a:rPr>
              <a:t>3514.15  hectares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b="1">
                <a:solidFill>
                  <a:srgbClr val="FFFF00"/>
                </a:solidFill>
              </a:rPr>
              <a:t>lat 22º 12’ 30”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b="1">
                <a:solidFill>
                  <a:srgbClr val="FFFF00"/>
                </a:solidFill>
              </a:rPr>
              <a:t>lon 47º 12’ 00”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b="1">
                <a:solidFill>
                  <a:srgbClr val="FFFF00"/>
                </a:solidFill>
              </a:rPr>
              <a:t>Lat. Verm. Amarelo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b="1">
                <a:solidFill>
                  <a:srgbClr val="FFFF00"/>
                </a:solidFill>
              </a:rPr>
              <a:t> distrófico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b="1">
                <a:solidFill>
                  <a:srgbClr val="FFFF00"/>
                </a:solidFill>
              </a:rPr>
              <a:t>Textura Média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b="1">
                <a:solidFill>
                  <a:srgbClr val="FFFF00"/>
                </a:solidFill>
              </a:rPr>
              <a:t>839.397 plantas</a:t>
            </a:r>
            <a:endParaRPr lang="pt-BR" sz="3200" b="1">
              <a:solidFill>
                <a:srgbClr val="FFFF00"/>
              </a:solidFill>
            </a:endParaRPr>
          </a:p>
        </p:txBody>
      </p:sp>
      <p:pic>
        <p:nvPicPr>
          <p:cNvPr id="7" name="Picture 1027" descr="arvor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6688"/>
            <a:ext cx="4836160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39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524000" y="0"/>
            <a:ext cx="8968353" cy="68580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pt-BR" sz="2800" b="1" dirty="0">
                <a:solidFill>
                  <a:srgbClr val="FFFF00"/>
                </a:solidFill>
              </a:rPr>
              <a:t>CUADRA 503  - VALÊNCIA / TRIFOLIO</a:t>
            </a:r>
          </a:p>
          <a:p>
            <a:pPr algn="ctr" eaLnBrk="0" hangingPunct="0"/>
            <a:r>
              <a:rPr lang="pt-BR" sz="2800" b="1" dirty="0">
                <a:solidFill>
                  <a:srgbClr val="FFFF00"/>
                </a:solidFill>
              </a:rPr>
              <a:t> MAYO DE 1991</a:t>
            </a:r>
          </a:p>
          <a:p>
            <a:pPr algn="ctr" eaLnBrk="0" hangingPunct="0"/>
            <a:r>
              <a:rPr lang="pt-BR" sz="2800" b="1" dirty="0">
                <a:solidFill>
                  <a:srgbClr val="FFFF00"/>
                </a:solidFill>
              </a:rPr>
              <a:t>  7.60m X 3.80m</a:t>
            </a:r>
          </a:p>
          <a:p>
            <a:pPr algn="ctr" eaLnBrk="0" hangingPunct="0"/>
            <a:endParaRPr lang="pt-BR" sz="2800" b="1" dirty="0">
              <a:solidFill>
                <a:srgbClr val="FFFF00"/>
              </a:solidFill>
            </a:endParaRPr>
          </a:p>
          <a:p>
            <a:pPr algn="ctr" eaLnBrk="0" hangingPunct="0"/>
            <a:r>
              <a:rPr lang="pt-BR" sz="2800" b="1" dirty="0">
                <a:solidFill>
                  <a:srgbClr val="FFFF00"/>
                </a:solidFill>
              </a:rPr>
              <a:t>PRODUTIVIDAD EN TON/HA :</a:t>
            </a:r>
          </a:p>
          <a:p>
            <a:pPr algn="ctr" eaLnBrk="0" hangingPunct="0"/>
            <a:endParaRPr lang="pt-BR" sz="2800" b="1" dirty="0">
              <a:solidFill>
                <a:srgbClr val="FFFF00"/>
              </a:solidFill>
            </a:endParaRPr>
          </a:p>
          <a:p>
            <a:pPr algn="ctr" eaLnBrk="0" hangingPunct="0"/>
            <a:r>
              <a:rPr lang="pt-BR" sz="2800" b="1" dirty="0">
                <a:solidFill>
                  <a:srgbClr val="FFFF00"/>
                </a:solidFill>
              </a:rPr>
              <a:t>1996 - 24.20</a:t>
            </a:r>
          </a:p>
          <a:p>
            <a:pPr algn="ctr" eaLnBrk="0" hangingPunct="0"/>
            <a:r>
              <a:rPr lang="pt-BR" sz="2800" b="1" dirty="0">
                <a:solidFill>
                  <a:srgbClr val="FFFF00"/>
                </a:solidFill>
              </a:rPr>
              <a:t>1997 - 32.86</a:t>
            </a:r>
          </a:p>
          <a:p>
            <a:pPr algn="ctr" eaLnBrk="0" hangingPunct="0"/>
            <a:r>
              <a:rPr lang="pt-BR" sz="2800" b="1" dirty="0">
                <a:solidFill>
                  <a:srgbClr val="FFFF00"/>
                </a:solidFill>
              </a:rPr>
              <a:t>1998 - 34.02</a:t>
            </a:r>
          </a:p>
          <a:p>
            <a:pPr algn="ctr" eaLnBrk="0" hangingPunct="0"/>
            <a:r>
              <a:rPr lang="pt-BR" sz="2800" b="1" dirty="0">
                <a:solidFill>
                  <a:srgbClr val="FFFF00"/>
                </a:solidFill>
              </a:rPr>
              <a:t>1999 - 51.31</a:t>
            </a:r>
          </a:p>
          <a:p>
            <a:pPr algn="ctr" eaLnBrk="0" hangingPunct="0"/>
            <a:endParaRPr lang="pt-BR" dirty="0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209800" y="-2286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4800" b="1">
                <a:solidFill>
                  <a:srgbClr val="FF9900"/>
                </a:solidFill>
              </a:rPr>
              <a:t>Local seleccionado</a:t>
            </a:r>
            <a:endParaRPr lang="pt-BR" sz="4400" b="1">
              <a:solidFill>
                <a:srgbClr val="FFFF00"/>
              </a:solidFill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22098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b="1">
              <a:solidFill>
                <a:srgbClr val="FFFF00"/>
              </a:solidFill>
            </a:endParaRPr>
          </a:p>
        </p:txBody>
      </p:sp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8975726" y="2924176"/>
          <a:ext cx="1400175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Clip" r:id="rId4" imgW="757800" imgH="1076040" progId="MS_ClipArt_Gallery.2">
                  <p:embed/>
                </p:oleObj>
              </mc:Choice>
              <mc:Fallback>
                <p:oleObj name="Clip" r:id="rId4" imgW="757800" imgH="1076040" progId="MS_ClipArt_Gallery.2">
                  <p:embed/>
                  <p:pic>
                    <p:nvPicPr>
                      <p:cNvPr id="645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5726" y="2924176"/>
                        <a:ext cx="1400175" cy="199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12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build="p" autoUpdateAnimBg="0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2098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b="1">
              <a:solidFill>
                <a:srgbClr val="FFFF00"/>
              </a:solidFill>
            </a:endParaRPr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1752600" y="1352550"/>
          <a:ext cx="8610600" cy="411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Documento" r:id="rId4" imgW="5584680" imgH="2670120" progId="Word.Document.8">
                  <p:embed/>
                </p:oleObj>
              </mc:Choice>
              <mc:Fallback>
                <p:oleObj name="Documento" r:id="rId4" imgW="5584680" imgH="2670120" progId="Word.Document.8">
                  <p:embed/>
                  <p:pic>
                    <p:nvPicPr>
                      <p:cNvPr id="655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52550"/>
                        <a:ext cx="8610600" cy="411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501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22098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b="1">
              <a:solidFill>
                <a:srgbClr val="FFFF00"/>
              </a:solidFill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209800" y="914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CONCENTRAÇÕES</a:t>
            </a:r>
            <a:endParaRPr lang="pt-BR" sz="4400" b="1" dirty="0">
              <a:solidFill>
                <a:srgbClr val="FFFF00"/>
              </a:solidFill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495800" y="2667000"/>
            <a:ext cx="583406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40000"/>
              </a:spcBef>
            </a:pPr>
            <a:r>
              <a:rPr lang="pt-BR" sz="3200" b="1" dirty="0">
                <a:solidFill>
                  <a:srgbClr val="FFFF00"/>
                </a:solidFill>
              </a:rPr>
              <a:t>     Fosfito   0-28-26   7 litros</a:t>
            </a:r>
          </a:p>
          <a:p>
            <a:pPr marL="342900" indent="-342900">
              <a:spcBef>
                <a:spcPct val="40000"/>
              </a:spcBef>
            </a:pPr>
            <a:r>
              <a:rPr lang="pt-BR" sz="3200" b="1" dirty="0">
                <a:solidFill>
                  <a:srgbClr val="FFFF00"/>
                </a:solidFill>
              </a:rPr>
              <a:t>     </a:t>
            </a:r>
            <a:r>
              <a:rPr lang="pt-BR" sz="3200" b="1" dirty="0" err="1">
                <a:solidFill>
                  <a:srgbClr val="FFFF00"/>
                </a:solidFill>
              </a:rPr>
              <a:t>Uréa</a:t>
            </a:r>
            <a:r>
              <a:rPr lang="pt-BR" sz="3200" b="1" dirty="0">
                <a:solidFill>
                  <a:srgbClr val="FFFF00"/>
                </a:solidFill>
              </a:rPr>
              <a:t>      60 Kg</a:t>
            </a:r>
          </a:p>
          <a:p>
            <a:pPr marL="342900" indent="-342900">
              <a:spcBef>
                <a:spcPct val="40000"/>
              </a:spcBef>
            </a:pPr>
            <a:r>
              <a:rPr lang="pt-BR" sz="3200" b="1" dirty="0">
                <a:solidFill>
                  <a:srgbClr val="FFFF00"/>
                </a:solidFill>
              </a:rPr>
              <a:t>     </a:t>
            </a:r>
            <a:r>
              <a:rPr lang="pt-BR" sz="3200" b="1" dirty="0" err="1">
                <a:solidFill>
                  <a:srgbClr val="FFFF00"/>
                </a:solidFill>
              </a:rPr>
              <a:t>Cropset</a:t>
            </a:r>
            <a:r>
              <a:rPr lang="pt-BR" sz="3200" b="1" dirty="0">
                <a:solidFill>
                  <a:srgbClr val="FFFF00"/>
                </a:solidFill>
              </a:rPr>
              <a:t>  250 ml</a:t>
            </a:r>
          </a:p>
          <a:p>
            <a:pPr marL="342900" indent="-342900">
              <a:spcBef>
                <a:spcPct val="40000"/>
              </a:spcBef>
            </a:pPr>
            <a:r>
              <a:rPr lang="pt-BR" sz="3200" b="1" dirty="0">
                <a:solidFill>
                  <a:srgbClr val="FFFF00"/>
                </a:solidFill>
              </a:rPr>
              <a:t>     </a:t>
            </a:r>
            <a:r>
              <a:rPr lang="pt-BR" sz="3200" b="1" dirty="0" err="1">
                <a:solidFill>
                  <a:srgbClr val="FFFF00"/>
                </a:solidFill>
              </a:rPr>
              <a:t>Keyplex</a:t>
            </a:r>
            <a:r>
              <a:rPr lang="pt-BR" sz="3200" b="1" dirty="0">
                <a:solidFill>
                  <a:srgbClr val="FFFF00"/>
                </a:solidFill>
              </a:rPr>
              <a:t>  280 ml </a:t>
            </a:r>
          </a:p>
        </p:txBody>
      </p:sp>
      <p:sp>
        <p:nvSpPr>
          <p:cNvPr id="66566" name="Oval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495800" y="2743200"/>
            <a:ext cx="400050" cy="4000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>
              <a:spcBef>
                <a:spcPct val="50000"/>
              </a:spcBef>
            </a:pPr>
            <a:endParaRPr lang="pt-BR" b="1">
              <a:solidFill>
                <a:srgbClr val="FFFF00"/>
              </a:solidFill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1752600" y="2667000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0" hangingPunct="0"/>
            <a:endParaRPr lang="pt-BR" b="1" dirty="0">
              <a:solidFill>
                <a:srgbClr val="FFFF00"/>
              </a:solidFill>
            </a:endParaRPr>
          </a:p>
          <a:p>
            <a:pPr eaLnBrk="0" hangingPunct="0"/>
            <a:r>
              <a:rPr lang="pt-BR" sz="2800" b="1" dirty="0">
                <a:solidFill>
                  <a:srgbClr val="FFFF00"/>
                </a:solidFill>
              </a:rPr>
              <a:t>pulverizador</a:t>
            </a:r>
            <a:r>
              <a:rPr lang="pt-BR" b="1" dirty="0">
                <a:solidFill>
                  <a:srgbClr val="FFFF00"/>
                </a:solidFill>
              </a:rPr>
              <a:t> de 2000 litros</a:t>
            </a:r>
          </a:p>
        </p:txBody>
      </p:sp>
      <p:sp>
        <p:nvSpPr>
          <p:cNvPr id="66568" name="Oval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495800" y="3429000"/>
            <a:ext cx="400050" cy="4000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>
              <a:spcBef>
                <a:spcPct val="50000"/>
              </a:spcBef>
            </a:pPr>
            <a:endParaRPr lang="pt-BR" b="1">
              <a:solidFill>
                <a:srgbClr val="FFFF00"/>
              </a:solidFill>
            </a:endParaRPr>
          </a:p>
        </p:txBody>
      </p:sp>
      <p:sp>
        <p:nvSpPr>
          <p:cNvPr id="66569" name="Oval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495800" y="4114800"/>
            <a:ext cx="400050" cy="4000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>
              <a:spcBef>
                <a:spcPct val="50000"/>
              </a:spcBef>
            </a:pPr>
            <a:endParaRPr lang="pt-BR" b="1">
              <a:solidFill>
                <a:srgbClr val="FFFF00"/>
              </a:solidFill>
            </a:endParaRPr>
          </a:p>
        </p:txBody>
      </p:sp>
      <p:sp>
        <p:nvSpPr>
          <p:cNvPr id="66570" name="Oval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495800" y="4800600"/>
            <a:ext cx="400050" cy="4000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hangingPunct="0">
              <a:spcBef>
                <a:spcPct val="50000"/>
              </a:spcBef>
            </a:pPr>
            <a:endParaRPr lang="pt-BR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 autoUpdateAnimBg="0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2098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b="1">
              <a:solidFill>
                <a:srgbClr val="FFFF00"/>
              </a:solidFill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991544" y="2477512"/>
            <a:ext cx="7620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6000" dirty="0">
                <a:solidFill>
                  <a:srgbClr val="FF9900"/>
                </a:solidFill>
              </a:rPr>
              <a:t>RESULTADOS</a:t>
            </a:r>
            <a:r>
              <a:rPr lang="en-US" sz="3200" dirty="0">
                <a:solidFill>
                  <a:srgbClr val="FF9900"/>
                </a:solidFill>
              </a:rPr>
              <a:t> </a:t>
            </a:r>
            <a:endParaRPr lang="pt-PT" sz="32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pt-BR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22098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b="1">
              <a:solidFill>
                <a:srgbClr val="FFFF00"/>
              </a:solidFill>
            </a:endParaRPr>
          </a:p>
        </p:txBody>
      </p:sp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1981200" y="730251"/>
          <a:ext cx="8305800" cy="544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Documento" r:id="rId4" imgW="5584680" imgH="3663000" progId="Word.Document.8">
                  <p:embed/>
                </p:oleObj>
              </mc:Choice>
              <mc:Fallback>
                <p:oleObj name="Documento" r:id="rId4" imgW="5584680" imgH="3663000" progId="Word.Document.8">
                  <p:embed/>
                  <p:pic>
                    <p:nvPicPr>
                      <p:cNvPr id="686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730251"/>
                        <a:ext cx="8305800" cy="544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34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64" y="140042"/>
            <a:ext cx="10515600" cy="1325563"/>
          </a:xfrm>
        </p:spPr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RESUMO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5659" y="12488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b="1" dirty="0" err="1">
                <a:solidFill>
                  <a:schemeClr val="bg1"/>
                </a:solidFill>
              </a:rPr>
              <a:t>Pegamento</a:t>
            </a:r>
            <a:r>
              <a:rPr lang="pt-BR" sz="2000" b="1" dirty="0">
                <a:solidFill>
                  <a:schemeClr val="bg1"/>
                </a:solidFill>
              </a:rPr>
              <a:t> dos frutos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Fosfito potássio 00-28-26  – 7 litros/ha + 10 L/ha de </a:t>
            </a:r>
            <a:r>
              <a:rPr lang="pt-BR" sz="2000" dirty="0" err="1">
                <a:solidFill>
                  <a:schemeClr val="bg1"/>
                </a:solidFill>
              </a:rPr>
              <a:t>urea</a:t>
            </a:r>
            <a:r>
              <a:rPr lang="pt-BR" sz="2000" dirty="0">
                <a:solidFill>
                  <a:schemeClr val="bg1"/>
                </a:solidFill>
              </a:rPr>
              <a:t>-formaldeído com 25% de </a:t>
            </a:r>
            <a:r>
              <a:rPr lang="pt-BR" sz="2000" dirty="0" err="1">
                <a:solidFill>
                  <a:schemeClr val="bg1"/>
                </a:solidFill>
              </a:rPr>
              <a:t>nitrogeno</a:t>
            </a:r>
            <a:r>
              <a:rPr lang="pt-BR" sz="2000" dirty="0">
                <a:solidFill>
                  <a:schemeClr val="bg1"/>
                </a:solidFill>
              </a:rPr>
              <a:t>. (com as gemas inchando)(antes de </a:t>
            </a:r>
            <a:r>
              <a:rPr lang="pt-BR" sz="2000" dirty="0" err="1">
                <a:solidFill>
                  <a:schemeClr val="bg1"/>
                </a:solidFill>
              </a:rPr>
              <a:t>la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floración</a:t>
            </a:r>
            <a:r>
              <a:rPr lang="pt-BR" sz="2000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</a:rPr>
              <a:t>Desenvolvimento dos frutos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Repetir os produtos na etapa de bola de </a:t>
            </a:r>
            <a:r>
              <a:rPr lang="pt-BR" sz="2000" dirty="0" err="1">
                <a:solidFill>
                  <a:schemeClr val="bg1"/>
                </a:solidFill>
              </a:rPr>
              <a:t>golf</a:t>
            </a:r>
            <a:r>
              <a:rPr lang="pt-BR" sz="2000" dirty="0">
                <a:solidFill>
                  <a:schemeClr val="bg1"/>
                </a:solidFill>
              </a:rPr>
              <a:t> (</a:t>
            </a:r>
            <a:r>
              <a:rPr lang="pt-BR" sz="2000" dirty="0" err="1">
                <a:solidFill>
                  <a:schemeClr val="bg1"/>
                </a:solidFill>
              </a:rPr>
              <a:t>maximum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peellthickness</a:t>
            </a:r>
            <a:r>
              <a:rPr lang="pt-BR" sz="2000" dirty="0">
                <a:solidFill>
                  <a:schemeClr val="bg1"/>
                </a:solidFill>
              </a:rPr>
              <a:t>) (máxima espessura de casca)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</a:rPr>
              <a:t>Aumento de sólidos solúveis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Aplicar fosfito de potássio 00-28-26 – 7 litros/ha durante a mudança de cor da casca.</a:t>
            </a:r>
          </a:p>
        </p:txBody>
      </p:sp>
    </p:spTree>
    <p:extLst>
      <p:ext uri="{BB962C8B-B14F-4D97-AF65-F5344CB8AC3E}">
        <p14:creationId xmlns:p14="http://schemas.microsoft.com/office/powerpoint/2010/main" val="4126828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853985E-5A7D-4C83-8284-C4DECDE6547D}"/>
              </a:ext>
            </a:extLst>
          </p:cNvPr>
          <p:cNvSpPr txBox="1"/>
          <p:nvPr/>
        </p:nvSpPr>
        <p:spPr>
          <a:xfrm>
            <a:off x="2611902" y="2658794"/>
            <a:ext cx="9580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rgbClr val="FFC000"/>
                </a:solidFill>
              </a:rPr>
              <a:t>Podar é preciso</a:t>
            </a:r>
          </a:p>
        </p:txBody>
      </p:sp>
    </p:spTree>
    <p:extLst>
      <p:ext uri="{BB962C8B-B14F-4D97-AF65-F5344CB8AC3E}">
        <p14:creationId xmlns:p14="http://schemas.microsoft.com/office/powerpoint/2010/main" val="12662975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9200" cy="71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0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5AB1D98-78C7-411C-88DD-41D64C897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7" y="583096"/>
            <a:ext cx="5552661" cy="555266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BB07CA-AE7C-47F3-A06F-22CC711EA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935" y="744049"/>
            <a:ext cx="5994010" cy="53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675120" y="4898571"/>
            <a:ext cx="317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Árvores novas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45921" y="4898571"/>
            <a:ext cx="452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Árvores adultas sem ramos na parte baixa</a:t>
            </a:r>
          </a:p>
        </p:txBody>
      </p:sp>
    </p:spTree>
    <p:extLst>
      <p:ext uri="{BB962C8B-B14F-4D97-AF65-F5344CB8AC3E}">
        <p14:creationId xmlns:p14="http://schemas.microsoft.com/office/powerpoint/2010/main" val="15956559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504" y="2924175"/>
            <a:ext cx="11113477" cy="74930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pt-BR" sz="4400" b="1" dirty="0">
                <a:solidFill>
                  <a:srgbClr val="FFFF00"/>
                </a:solidFill>
              </a:rPr>
              <a:t>MATERIAL LENHOSO NÃO FAZ FOTOSSÍNTESE</a:t>
            </a:r>
            <a:endParaRPr lang="pt-BR" altLang="pt-BR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147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9F7FDBE-2403-4DBB-8015-64297DAFD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59" y="0"/>
            <a:ext cx="9143999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29A91F1-1307-47AD-B00A-4E333DA6D282}"/>
              </a:ext>
            </a:extLst>
          </p:cNvPr>
          <p:cNvSpPr txBox="1"/>
          <p:nvPr/>
        </p:nvSpPr>
        <p:spPr>
          <a:xfrm>
            <a:off x="6983895" y="5288377"/>
            <a:ext cx="3905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Poda manual ou mecânica pode melhorar a relação folha/madeira</a:t>
            </a:r>
          </a:p>
        </p:txBody>
      </p:sp>
    </p:spTree>
    <p:extLst>
      <p:ext uri="{BB962C8B-B14F-4D97-AF65-F5344CB8AC3E}">
        <p14:creationId xmlns:p14="http://schemas.microsoft.com/office/powerpoint/2010/main" val="6630578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BA525C-A92A-477B-A6C1-E3ACC25ED60E}"/>
              </a:ext>
            </a:extLst>
          </p:cNvPr>
          <p:cNvSpPr txBox="1"/>
          <p:nvPr/>
        </p:nvSpPr>
        <p:spPr>
          <a:xfrm>
            <a:off x="4614203" y="5767754"/>
            <a:ext cx="5922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NÃO TEM ADUBO FOLIAR QUE DÊ UM JEITO NISSO</a:t>
            </a:r>
          </a:p>
        </p:txBody>
      </p:sp>
    </p:spTree>
    <p:extLst>
      <p:ext uri="{BB962C8B-B14F-4D97-AF65-F5344CB8AC3E}">
        <p14:creationId xmlns:p14="http://schemas.microsoft.com/office/powerpoint/2010/main" val="15390556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3B7B10-2CA8-43EC-A299-88DEE9E85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176BF27-83BE-4E87-84FD-9AF123A8577C}"/>
              </a:ext>
            </a:extLst>
          </p:cNvPr>
          <p:cNvSpPr txBox="1"/>
          <p:nvPr/>
        </p:nvSpPr>
        <p:spPr>
          <a:xfrm>
            <a:off x="9170504" y="1113183"/>
            <a:ext cx="2888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AS FRUTAS DISPUTAM COM OS RAMOS LENHOSOS OS CARBOIDRATOS FABRICADOS POR POUCAS FOLHAS.</a:t>
            </a:r>
          </a:p>
        </p:txBody>
      </p:sp>
    </p:spTree>
    <p:extLst>
      <p:ext uri="{BB962C8B-B14F-4D97-AF65-F5344CB8AC3E}">
        <p14:creationId xmlns:p14="http://schemas.microsoft.com/office/powerpoint/2010/main" val="39868111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6F376D-7D6E-4490-8AFA-F83E0102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38B1A9C-4CC9-41F4-878E-00EC9756825A}"/>
              </a:ext>
            </a:extLst>
          </p:cNvPr>
          <p:cNvSpPr txBox="1"/>
          <p:nvPr/>
        </p:nvSpPr>
        <p:spPr>
          <a:xfrm>
            <a:off x="9340949" y="1223889"/>
            <a:ext cx="2851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PLANTA PODADA JÁ APARECENDO OS PRIMEIROS FRUTOS INTERNOS</a:t>
            </a:r>
          </a:p>
        </p:txBody>
      </p:sp>
    </p:spTree>
    <p:extLst>
      <p:ext uri="{BB962C8B-B14F-4D97-AF65-F5344CB8AC3E}">
        <p14:creationId xmlns:p14="http://schemas.microsoft.com/office/powerpoint/2010/main" val="11107254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FA44E-7DB7-43E8-8453-185EB2F2B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COLHEITA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541914-FB97-4A9C-AC05-0476421035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8237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83" y="141635"/>
            <a:ext cx="8647611" cy="59152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910" y="6096030"/>
            <a:ext cx="7661591" cy="409273"/>
          </a:xfrm>
          <a:prstGeom prst="rect">
            <a:avLst/>
          </a:prstGeom>
        </p:spPr>
      </p:pic>
      <p:sp>
        <p:nvSpPr>
          <p:cNvPr id="2" name="Seta para Baixo 1"/>
          <p:cNvSpPr/>
          <p:nvPr/>
        </p:nvSpPr>
        <p:spPr>
          <a:xfrm>
            <a:off x="4585063" y="836023"/>
            <a:ext cx="483326" cy="8490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58983" y="5678018"/>
            <a:ext cx="4480560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Augustí</a:t>
            </a:r>
            <a:r>
              <a:rPr lang="pt-BR" dirty="0"/>
              <a:t> et al., 2003</a:t>
            </a:r>
          </a:p>
        </p:txBody>
      </p:sp>
    </p:spTree>
    <p:extLst>
      <p:ext uri="{BB962C8B-B14F-4D97-AF65-F5344CB8AC3E}">
        <p14:creationId xmlns:p14="http://schemas.microsoft.com/office/powerpoint/2010/main" val="17264363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cielo.br/img/revistas/bjpp/v19n4/a06fig0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98" y="0"/>
            <a:ext cx="6290302" cy="865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144000" y="2129246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Iglesias et al., 2007</a:t>
            </a:r>
          </a:p>
        </p:txBody>
      </p:sp>
    </p:spTree>
    <p:extLst>
      <p:ext uri="{BB962C8B-B14F-4D97-AF65-F5344CB8AC3E}">
        <p14:creationId xmlns:p14="http://schemas.microsoft.com/office/powerpoint/2010/main" val="638150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BC745AC-CF00-4EFC-B825-06DC7441B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844495"/>
              </p:ext>
            </p:extLst>
          </p:nvPr>
        </p:nvGraphicFramePr>
        <p:xfrm>
          <a:off x="1530350" y="603250"/>
          <a:ext cx="9131300" cy="565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03F21D4-FF0F-44DA-93BA-DC3CED78CAA5}"/>
              </a:ext>
            </a:extLst>
          </p:cNvPr>
          <p:cNvSpPr txBox="1"/>
          <p:nvPr/>
        </p:nvSpPr>
        <p:spPr>
          <a:xfrm>
            <a:off x="10199077" y="43609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ESTEIRA DE</a:t>
            </a:r>
          </a:p>
          <a:p>
            <a:r>
              <a:rPr lang="pt-BR" dirty="0"/>
              <a:t>FÁBRICA</a:t>
            </a:r>
          </a:p>
        </p:txBody>
      </p:sp>
    </p:spTree>
    <p:extLst>
      <p:ext uri="{BB962C8B-B14F-4D97-AF65-F5344CB8AC3E}">
        <p14:creationId xmlns:p14="http://schemas.microsoft.com/office/powerpoint/2010/main" val="1823651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B461951-BEDF-41D8-8C5D-62B3F898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836699" cy="58044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BED4780-2724-4F12-BDE8-30D581F00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478" y="-1"/>
            <a:ext cx="6346521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56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27874F2-AB5F-48F2-A7C4-79B3AA2543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8372" y="618100"/>
            <a:ext cx="6059657" cy="45447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484CE8F-8C21-4E35-966A-D180B0AF33F4}"/>
              </a:ext>
            </a:extLst>
          </p:cNvPr>
          <p:cNvSpPr txBox="1"/>
          <p:nvPr/>
        </p:nvSpPr>
        <p:spPr>
          <a:xfrm>
            <a:off x="6808763" y="1195754"/>
            <a:ext cx="50503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Frutas devem ser medidas nas árvores.</a:t>
            </a:r>
          </a:p>
          <a:p>
            <a:r>
              <a:rPr lang="pt-BR" sz="4400" dirty="0">
                <a:solidFill>
                  <a:srgbClr val="FFFF00"/>
                </a:solidFill>
              </a:rPr>
              <a:t>Sempre as mesmas frutas</a:t>
            </a:r>
          </a:p>
        </p:txBody>
      </p:sp>
    </p:spTree>
    <p:extLst>
      <p:ext uri="{BB962C8B-B14F-4D97-AF65-F5344CB8AC3E}">
        <p14:creationId xmlns:p14="http://schemas.microsoft.com/office/powerpoint/2010/main" val="15513495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7993210-D83C-45D6-8868-9B01EFC38BBA}"/>
              </a:ext>
            </a:extLst>
          </p:cNvPr>
          <p:cNvGraphicFramePr>
            <a:graphicFrameLocks noGrp="1"/>
          </p:cNvGraphicFramePr>
          <p:nvPr/>
        </p:nvGraphicFramePr>
        <p:xfrm>
          <a:off x="1841500" y="501650"/>
          <a:ext cx="8509000" cy="585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2300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C7330-9848-49CF-95D7-8047BF83D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1459" y="1924222"/>
            <a:ext cx="9144000" cy="2387600"/>
          </a:xfrm>
        </p:spPr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IRRIGAÇÃO</a:t>
            </a:r>
            <a:br>
              <a:rPr lang="pt-BR" b="1" dirty="0">
                <a:solidFill>
                  <a:srgbClr val="FFFF00"/>
                </a:solidFill>
              </a:rPr>
            </a:br>
            <a:r>
              <a:rPr lang="pt-BR" b="1" dirty="0">
                <a:solidFill>
                  <a:srgbClr val="FFFF00"/>
                </a:solidFill>
              </a:rPr>
              <a:t>FERTIRRIGAÇÃO</a:t>
            </a:r>
          </a:p>
        </p:txBody>
      </p:sp>
    </p:spTree>
    <p:extLst>
      <p:ext uri="{BB962C8B-B14F-4D97-AF65-F5344CB8AC3E}">
        <p14:creationId xmlns:p14="http://schemas.microsoft.com/office/powerpoint/2010/main" val="7524925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5FCC8F-F188-442A-8927-928DF7BEC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6" y="323557"/>
            <a:ext cx="5433068" cy="37560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2964460-C133-490D-932F-304845F9B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13" y="337625"/>
            <a:ext cx="5414169" cy="37279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9316601-2F7B-45BA-9154-40D0753359A7}"/>
              </a:ext>
            </a:extLst>
          </p:cNvPr>
          <p:cNvSpPr txBox="1"/>
          <p:nvPr/>
        </p:nvSpPr>
        <p:spPr>
          <a:xfrm>
            <a:off x="1448972" y="4797083"/>
            <a:ext cx="9355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 DESFOLHA REDUZIRÁ A RELAÇÃO FOLHA/FRUTO E AFETARÁ A RESERVA DE CARBOIDRATOS E A  FRUTIFICAÇÃO DA SAFRA SEGUINTE</a:t>
            </a:r>
          </a:p>
        </p:txBody>
      </p:sp>
    </p:spTree>
    <p:extLst>
      <p:ext uri="{BB962C8B-B14F-4D97-AF65-F5344CB8AC3E}">
        <p14:creationId xmlns:p14="http://schemas.microsoft.com/office/powerpoint/2010/main" val="40018812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0A84A-686C-414A-AE8A-8B2B9F9D6C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ANTECIPAR O FLORESCIMENTO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ABA05D-A95E-4060-804D-6E631CD461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SEM INTERROMPER O PERÍDO NECESSÁRIO DE STRESS</a:t>
            </a:r>
          </a:p>
        </p:txBody>
      </p:sp>
    </p:spTree>
    <p:extLst>
      <p:ext uri="{BB962C8B-B14F-4D97-AF65-F5344CB8AC3E}">
        <p14:creationId xmlns:p14="http://schemas.microsoft.com/office/powerpoint/2010/main" val="6384243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m relacionada">
            <a:extLst>
              <a:ext uri="{FF2B5EF4-FFF2-40B4-BE49-F238E27FC236}">
                <a16:creationId xmlns:a16="http://schemas.microsoft.com/office/drawing/2014/main" id="{84463424-E139-4E1A-9561-4052599F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82" y="194903"/>
            <a:ext cx="8671683" cy="66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7937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1459CD9-98CD-4C96-91D0-6A8DC39E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66" y="0"/>
            <a:ext cx="9125985" cy="686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5540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4AAEF-DEC7-4AEF-BA8A-718FB404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SECAS SEVERAS - DESFOLHA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882B7D-6274-4870-BC39-0490B8ED1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Redução do tamanho das frutas tardias durante o período seco</a:t>
            </a:r>
          </a:p>
          <a:p>
            <a:r>
              <a:rPr lang="pt-BR" dirty="0">
                <a:solidFill>
                  <a:schemeClr val="bg1"/>
                </a:solidFill>
              </a:rPr>
              <a:t>Alternância na produtividade</a:t>
            </a:r>
          </a:p>
          <a:p>
            <a:r>
              <a:rPr lang="pt-BR" dirty="0">
                <a:solidFill>
                  <a:schemeClr val="bg1"/>
                </a:solidFill>
              </a:rPr>
              <a:t>Prejuízo no florescimento subsequente</a:t>
            </a:r>
          </a:p>
          <a:p>
            <a:r>
              <a:rPr lang="pt-BR" dirty="0">
                <a:solidFill>
                  <a:schemeClr val="bg1"/>
                </a:solidFill>
              </a:rPr>
              <a:t>Baixa recomposição no volume de raízes</a:t>
            </a:r>
          </a:p>
          <a:p>
            <a:r>
              <a:rPr lang="pt-BR" dirty="0">
                <a:solidFill>
                  <a:schemeClr val="bg1"/>
                </a:solidFill>
              </a:rPr>
              <a:t>Escaldadura das frutas</a:t>
            </a:r>
          </a:p>
          <a:p>
            <a:r>
              <a:rPr lang="pt-BR" dirty="0">
                <a:solidFill>
                  <a:schemeClr val="bg1"/>
                </a:solidFill>
              </a:rPr>
              <a:t>Perda de peso dos frutos</a:t>
            </a:r>
          </a:p>
        </p:txBody>
      </p:sp>
    </p:spTree>
    <p:extLst>
      <p:ext uri="{BB962C8B-B14F-4D97-AF65-F5344CB8AC3E}">
        <p14:creationId xmlns:p14="http://schemas.microsoft.com/office/powerpoint/2010/main" val="12508134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CFD792E-83AB-4C6C-B42F-E5A9F06FE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29754" cy="37279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0160124-2AFF-4917-AEB2-355AA1D9EC04}"/>
              </a:ext>
            </a:extLst>
          </p:cNvPr>
          <p:cNvSpPr txBox="1"/>
          <p:nvPr/>
        </p:nvSpPr>
        <p:spPr>
          <a:xfrm>
            <a:off x="1209822" y="4206239"/>
            <a:ext cx="5570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LISÍMETRO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1C35DD-37F9-46B9-8AF2-299E3500A018}"/>
              </a:ext>
            </a:extLst>
          </p:cNvPr>
          <p:cNvSpPr txBox="1"/>
          <p:nvPr/>
        </p:nvSpPr>
        <p:spPr>
          <a:xfrm>
            <a:off x="6035040" y="661182"/>
            <a:ext cx="544419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FAZER IRRIGAÇÃO E NÃO MOLHAÇÃO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MUITO CUIDADO PARA NÃO PROVER SUFICIENTE STRESS AS PLANTAS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HAMLIN SEM STRESS SÓ PRODUZ FOLHA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FORMA PRÁTICA DE SE DETERMINAR O INÍCIO DA IRRIGAÇÃO.</a:t>
            </a:r>
          </a:p>
          <a:p>
            <a:r>
              <a:rPr lang="pt-BR" dirty="0">
                <a:solidFill>
                  <a:schemeClr val="bg1"/>
                </a:solidFill>
              </a:rPr>
              <a:t>MOLHAR ALGUMAS PLANTAS COM TANQUE PARA VER COMO RESPONDEM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60 DIAS DE STRESS HIDRICO SEM FRIO GERALMENTE É SUFICIENTE PARA UMA BOA FLORAÇÃO.</a:t>
            </a:r>
          </a:p>
          <a:p>
            <a:r>
              <a:rPr lang="pt-BR" dirty="0">
                <a:solidFill>
                  <a:schemeClr val="bg1"/>
                </a:solidFill>
              </a:rPr>
              <a:t>O PRIMEIRO DIA DE STRESS É QUANDO AS FOLHAS ESTÃO MURCHAS ÀS 9:00 DA MANHÃ.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ÁGUA E ENERGIA SÃO INSUMOS MUITO CAROS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614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A3714-9B21-4347-801E-D772B1E8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933" y="415511"/>
            <a:ext cx="10515600" cy="2852737"/>
          </a:xfrm>
        </p:spPr>
        <p:txBody>
          <a:bodyPr/>
          <a:lstStyle/>
          <a:p>
            <a:r>
              <a:rPr lang="pt-BR" b="1" dirty="0">
                <a:solidFill>
                  <a:srgbClr val="FFC000"/>
                </a:solidFill>
              </a:rPr>
              <a:t>COLORAÇÃO DA FRUTA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5D3C73-3280-4BB4-8F25-06B10EEE3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O QUE FAZER PARA OBTERMOS BOA COLORAÇÃO DAS FRUTAS CÍTRICAS?</a:t>
            </a:r>
          </a:p>
        </p:txBody>
      </p:sp>
    </p:spTree>
    <p:extLst>
      <p:ext uri="{BB962C8B-B14F-4D97-AF65-F5344CB8AC3E}">
        <p14:creationId xmlns:p14="http://schemas.microsoft.com/office/powerpoint/2010/main" val="39888638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5519</TotalTime>
  <Words>1594</Words>
  <Application>Microsoft Office PowerPoint</Application>
  <PresentationFormat>Widescreen</PresentationFormat>
  <Paragraphs>420</Paragraphs>
  <Slides>111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4</vt:i4>
      </vt:variant>
      <vt:variant>
        <vt:lpstr>Títulos de slides</vt:lpstr>
      </vt:variant>
      <vt:variant>
        <vt:i4>111</vt:i4>
      </vt:variant>
    </vt:vector>
  </HeadingPairs>
  <TitlesOfParts>
    <vt:vector size="124" baseType="lpstr">
      <vt:lpstr>Microsoft YaHei</vt:lpstr>
      <vt:lpstr>Arial</vt:lpstr>
      <vt:lpstr>Arial</vt:lpstr>
      <vt:lpstr>Calibri</vt:lpstr>
      <vt:lpstr>Calibri Light</vt:lpstr>
      <vt:lpstr>MuseoSans</vt:lpstr>
      <vt:lpstr>Times New Roman</vt:lpstr>
      <vt:lpstr>Wingdings</vt:lpstr>
      <vt:lpstr>Tema do Office</vt:lpstr>
      <vt:lpstr>Figura</vt:lpstr>
      <vt:lpstr>ISIS/Draw Sketch</vt:lpstr>
      <vt:lpstr>Clip</vt:lpstr>
      <vt:lpstr>Documento</vt:lpstr>
      <vt:lpstr>FATORES FISIÓLOGICOS, PRODUTIVIDADE E QUALIDADE DOS FRUTOS CITRICOS DE MESA ADUBAÇÃO FOLIAR  Antonio Coutinho Eng. Agrônomo MSc. Biotecnologia Diretor técnico – Brandt do Brasil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FAZENDA SETE LAGOAS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ABUBAÇÃO FOLIAR É UMA DAS MUITAS FERRAMENTAS DE MANEJO E NUTRIÇÃO DOS POMARES PARA OBTER-SE PRODUTIVIDADE E QUALIDADE DE FRUTAS.</vt:lpstr>
      <vt:lpstr>ADUBAÇÃO FOLIAR FUNCIONA?  QUAL O ALCANCE DA ADUBAÇÃO FOLIAR?</vt:lpstr>
      <vt:lpstr>CASO DA FAZENDA CALUNGA ITAPIRA - SP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QUALIDADE DAS FRUTAS CÍTRICAS</vt:lpstr>
      <vt:lpstr>EFEITO DO PORTA-ENXERTO</vt:lpstr>
      <vt:lpstr>Apresentação do PowerPoint</vt:lpstr>
      <vt:lpstr>TAMANHO DA FRUTA</vt:lpstr>
      <vt:lpstr>PRODUTIVIDADE  P = TAMANHO DA FRUTA (PESO) X NÚMERO DE FRUTOS </vt:lpstr>
      <vt:lpstr>A flor dos cítricos</vt:lpstr>
      <vt:lpstr>Apresentação do PowerPoint</vt:lpstr>
      <vt:lpstr>Apresentação do PowerPoint</vt:lpstr>
      <vt:lpstr>Apresentação do PowerPoint</vt:lpstr>
      <vt:lpstr>DEFICIENCIA DO ELEMENTO BORO NO PÓLEN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DESENVOLVIMENTO DO FRUTO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COLHEITA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IRRIGAÇÃO FERTIRRIGAÇÃO</vt:lpstr>
      <vt:lpstr>Apresentação do PowerPoint</vt:lpstr>
      <vt:lpstr>ANTECIPAR O FLORESCIMENTO</vt:lpstr>
      <vt:lpstr>Apresentação do PowerPoint</vt:lpstr>
      <vt:lpstr>Apresentação do PowerPoint</vt:lpstr>
      <vt:lpstr>SECAS SEVERAS - DESFOLHA</vt:lpstr>
      <vt:lpstr>Apresentação do PowerPoint</vt:lpstr>
      <vt:lpstr>COLORAÇÃO DA FRUTA</vt:lpstr>
      <vt:lpstr>Apresentação do PowerPoint</vt:lpstr>
      <vt:lpstr>Apresentação do PowerPoint</vt:lpstr>
      <vt:lpstr>Apresentação do PowerPoint</vt:lpstr>
      <vt:lpstr>Apresentação do PowerPoint</vt:lpstr>
      <vt:lpstr>LEMBRETES:  ADUBAÇÃO FOLIAR COM POTÁSSIO</vt:lpstr>
      <vt:lpstr>LEMBRETES:  USAR BONS ADJUVANTES PODE MELHORAR A ABSORÇÃO DE NUTRIENTES.</vt:lpstr>
      <vt:lpstr>Apresentação do PowerPoint</vt:lpstr>
      <vt:lpstr>O FUTURO</vt:lpstr>
      <vt:lpstr>Hidrocolóides – O que são eles?</vt:lpstr>
      <vt:lpstr>Ensaios com Inseticidas</vt:lpstr>
      <vt:lpstr>Apresentação do PowerPoint</vt:lpstr>
      <vt:lpstr>CHEGA!!! OBRIGADO!!!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Coutinho</dc:creator>
  <cp:lastModifiedBy>Antonio</cp:lastModifiedBy>
  <cp:revision>248</cp:revision>
  <dcterms:created xsi:type="dcterms:W3CDTF">2015-11-30T00:51:26Z</dcterms:created>
  <dcterms:modified xsi:type="dcterms:W3CDTF">2018-06-29T02:27:21Z</dcterms:modified>
</cp:coreProperties>
</file>