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65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/>
    <p:restoredTop sz="94669"/>
  </p:normalViewPr>
  <p:slideViewPr>
    <p:cSldViewPr snapToGrid="0" snapToObjects="1">
      <p:cViewPr varScale="1">
        <p:scale>
          <a:sx n="85" d="100"/>
          <a:sy n="85" d="100"/>
        </p:scale>
        <p:origin x="192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1F417-3BC7-274F-8C98-95FC0A44DBEC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0C82F-2B7A-614D-B482-A1608CDD239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0263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133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36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2181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1445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3774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017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842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7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7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69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Arraste a imagem para o espaço reservado ou clique no ícone para adicionar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96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7DFE1-A8DA-CB47-B980-786949E35EDA}" type="datetimeFigureOut">
              <a:rPr lang="pt-BR" smtClean="0"/>
              <a:t>27/06/2018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4C049-628A-F94E-B916-98A4E0770E48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21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5" y="307731"/>
            <a:ext cx="3947666" cy="399763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043" y="485637"/>
            <a:ext cx="5455917" cy="36418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pt-BR" sz="5400" dirty="0" smtClean="0">
                <a:solidFill>
                  <a:schemeClr val="bg1"/>
                </a:solidFill>
              </a:rPr>
              <a:t>Citros de Mesa 2018</a:t>
            </a:r>
            <a:endParaRPr lang="pt-B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" b="105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708216"/>
            <a:ext cx="5294716" cy="344156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708218"/>
            <a:ext cx="5294715" cy="344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99426"/>
            <a:ext cx="5294716" cy="285914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17" y="1992809"/>
            <a:ext cx="5294715" cy="287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5" y="307731"/>
            <a:ext cx="3947666" cy="399763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6043" y="485637"/>
            <a:ext cx="5455917" cy="36418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r>
              <a:rPr lang="pt-BR" sz="5400" dirty="0" smtClean="0">
                <a:solidFill>
                  <a:schemeClr val="bg1"/>
                </a:solidFill>
              </a:rPr>
              <a:t>OBRIGADO</a:t>
            </a:r>
            <a:endParaRPr lang="pt-B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5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12192000" cy="812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4793"/>
            <a:ext cx="10515600" cy="1154243"/>
          </a:xfrm>
        </p:spPr>
        <p:txBody>
          <a:bodyPr>
            <a:normAutofit/>
          </a:bodyPr>
          <a:lstStyle/>
          <a:p>
            <a:pPr algn="ctr"/>
            <a:r>
              <a:rPr lang="pt-BR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Citros de Mesa 2018</a:t>
            </a:r>
            <a:endParaRPr lang="pt-BR" sz="5400" dirty="0">
              <a:solidFill>
                <a:schemeClr val="accent6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3600" dirty="0" smtClean="0"/>
              <a:t>IN21 e seus impactos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sz="36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3600" dirty="0" smtClean="0"/>
              <a:t>Atuação e ações da ABCM</a:t>
            </a:r>
            <a:endParaRPr lang="pt-BR" sz="36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5" y="307731"/>
            <a:ext cx="1253399" cy="1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9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748 0.0460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748 0.04607 L 4.58333E-6 -2.59259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231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4.58333E-6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12192000" cy="812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4793"/>
            <a:ext cx="10515600" cy="1154243"/>
          </a:xfrm>
        </p:spPr>
        <p:txBody>
          <a:bodyPr>
            <a:normAutofit/>
          </a:bodyPr>
          <a:lstStyle/>
          <a:p>
            <a:pPr algn="ctr"/>
            <a:r>
              <a:rPr lang="pt-BR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 21</a:t>
            </a:r>
            <a:endParaRPr lang="pt-BR" sz="5400" dirty="0">
              <a:solidFill>
                <a:schemeClr val="accent6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Reconhecimento pelo MAPA da necessidade de alteração e elaboração de uma nova IN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Identificação de Imóvel Sem ocorrência de Cancro Cítrico: comprovar ausência por meio de inspeções e outras exigências do CDA; ingressar em UC ou indústria em outras UF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Nas Centrais de Abastecimento foi dado a possibilidade das UC não precisarem ter os equipamentos de beneficiamento: podem apenas fazer a separação mas não </a:t>
            </a:r>
            <a:r>
              <a:rPr lang="pt-BR" dirty="0" err="1" smtClean="0"/>
              <a:t>embalamento</a:t>
            </a:r>
            <a:r>
              <a:rPr lang="pt-BR" dirty="0" smtClean="0"/>
              <a:t>; manter a rastreabilidade da origem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5" y="307731"/>
            <a:ext cx="1253399" cy="1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8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748 0.0460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748 0.04607 L 4.58333E-6 -2.59259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231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4.58333E-6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12192000" cy="812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4793"/>
            <a:ext cx="10515600" cy="1154243"/>
          </a:xfrm>
        </p:spPr>
        <p:txBody>
          <a:bodyPr>
            <a:normAutofit/>
          </a:bodyPr>
          <a:lstStyle/>
          <a:p>
            <a:pPr algn="ctr"/>
            <a:r>
              <a:rPr lang="pt-BR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 21</a:t>
            </a:r>
            <a:endParaRPr lang="pt-BR" sz="5400" dirty="0">
              <a:solidFill>
                <a:schemeClr val="accent6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Permitido o envio de frutas com sintomas de cancro para a indústria em Estados limítrofes e que tenham o SMR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A responsabilidade do RT será de supervisão e garantia do registro e das ações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Termo de Habilitação de Colheita em até 7 dias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Envio para UC de Estados Limítrofes direto do campo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Nas </a:t>
            </a:r>
            <a:r>
              <a:rPr lang="pt-BR" dirty="0" err="1" smtClean="0"/>
              <a:t>UC’s</a:t>
            </a:r>
            <a:r>
              <a:rPr lang="pt-BR" dirty="0" smtClean="0"/>
              <a:t> se a partida apresentar evidências de Cancro, a fruta deverá ser escolhida e a partida poderá ser enviado com PTV.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Frutos com Cancro na </a:t>
            </a:r>
            <a:r>
              <a:rPr lang="pt-BR" dirty="0" err="1" smtClean="0"/>
              <a:t>UC’s</a:t>
            </a:r>
            <a:r>
              <a:rPr lang="pt-BR" dirty="0" smtClean="0"/>
              <a:t> devem ser mantidos separados da área de Processamento para evitar a contaminação cruzada e enviada à </a:t>
            </a:r>
            <a:r>
              <a:rPr lang="pt-BR" dirty="0" err="1" smtClean="0"/>
              <a:t>industria</a:t>
            </a:r>
            <a:r>
              <a:rPr lang="pt-BR" dirty="0" smtClean="0"/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5" y="307731"/>
            <a:ext cx="1253399" cy="1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7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748 0.0460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748 0.04607 L 4.58333E-6 -2.59259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231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4.58333E-6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12192000" cy="812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4793"/>
            <a:ext cx="10515600" cy="1154243"/>
          </a:xfrm>
        </p:spPr>
        <p:txBody>
          <a:bodyPr>
            <a:normAutofit/>
          </a:bodyPr>
          <a:lstStyle/>
          <a:p>
            <a:pPr algn="ctr"/>
            <a:r>
              <a:rPr lang="pt-BR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IN 21</a:t>
            </a:r>
            <a:endParaRPr lang="pt-BR" sz="5400" dirty="0">
              <a:solidFill>
                <a:schemeClr val="accent6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As </a:t>
            </a:r>
            <a:r>
              <a:rPr lang="pt-BR" dirty="0" err="1" smtClean="0"/>
              <a:t>UC’s</a:t>
            </a:r>
            <a:r>
              <a:rPr lang="pt-BR" dirty="0" smtClean="0"/>
              <a:t> no SMR devem colher frutos de áreas que aderiram ao SMR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Os frutos colhidos podem ter no máximo até 1% de frutos com sintomas. Não devem ser colhidos frutos com Cancro para serem escolhidos nas </a:t>
            </a:r>
            <a:r>
              <a:rPr lang="pt-BR" dirty="0" err="1" smtClean="0"/>
              <a:t>UC’s</a:t>
            </a:r>
            <a:r>
              <a:rPr lang="pt-BR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Informações verdadeiras. O problema não é informar que tem Cancro. É informar que não tem e o CDA verificar que tem.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Não devem ser comercializados frutos com sintomas de Cancro. Mesmo dentro de SP.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Nova Portaria pelo CDA.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5" y="307731"/>
            <a:ext cx="1253399" cy="1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9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748 0.0460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748 0.04607 L 4.58333E-6 -2.59259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231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4.58333E-6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12192000" cy="812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4793"/>
            <a:ext cx="10515600" cy="1154243"/>
          </a:xfrm>
        </p:spPr>
        <p:txBody>
          <a:bodyPr>
            <a:normAutofit/>
          </a:bodyPr>
          <a:lstStyle/>
          <a:p>
            <a:pPr algn="ctr"/>
            <a:r>
              <a:rPr lang="pt-BR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ABCM e IN 21</a:t>
            </a:r>
            <a:endParaRPr lang="pt-BR" sz="5400" dirty="0">
              <a:solidFill>
                <a:schemeClr val="accent6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Principal entidade a liderar as mudanças, juntamente com Grupo da Ceagesp </a:t>
            </a:r>
            <a:r>
              <a:rPr lang="mr-IN" dirty="0" smtClean="0"/>
              <a:t>–</a:t>
            </a:r>
            <a:r>
              <a:rPr lang="pt-BR" dirty="0" smtClean="0"/>
              <a:t> Comissão SMR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Atuação junto a Secretaria da Agricultura e CDA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Reuniões com MAPA e Câmara Federal de Citricultura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Próximos passos: junto com o CDA validar nova Portaria para detalhar a ação da Defesa Vegetal e Comissão com CDA para acompanhar a implementação das ações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pt-BR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5" y="307731"/>
            <a:ext cx="1253399" cy="1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5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748 0.0460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748 0.04607 L 4.58333E-6 -2.59259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231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4.58333E-6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12192000" cy="812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4793"/>
            <a:ext cx="10515600" cy="1154243"/>
          </a:xfrm>
        </p:spPr>
        <p:txBody>
          <a:bodyPr>
            <a:normAutofit/>
          </a:bodyPr>
          <a:lstStyle/>
          <a:p>
            <a:pPr algn="ctr"/>
            <a:r>
              <a:rPr lang="pt-BR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ABCM </a:t>
            </a:r>
            <a:r>
              <a:rPr lang="mr-IN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–</a:t>
            </a:r>
            <a:r>
              <a:rPr lang="pt-BR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Ações</a:t>
            </a:r>
            <a:endParaRPr lang="pt-BR" sz="5400" dirty="0">
              <a:solidFill>
                <a:schemeClr val="accent6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Liderança na IN21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Associação legalizada e obrigações estatutárias sendo cumpridas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Proposta de elaborar um manifesto juntamente com todo o setor paras apresentar ao Governo e candidatos um resumo das necessidades do setor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Viagens técnicas com grupo de Produtores: Espanha, Chile e Peru; visita a feira de Madri e intercambio com outras entidades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Encontros Técnicos: Cancro </a:t>
            </a:r>
            <a:r>
              <a:rPr lang="pt-BR" dirty="0" err="1" smtClean="0"/>
              <a:t>Citrico</a:t>
            </a:r>
            <a:r>
              <a:rPr lang="pt-BR" dirty="0" smtClean="0"/>
              <a:t>, Exportação de Citros e próximo será sobre manejo biológico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5" y="307731"/>
            <a:ext cx="1253399" cy="1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8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02748 0.0460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748 0.04607 L 4.58333E-6 -2.59259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231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4.58333E-6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31"/>
            <a:ext cx="12192000" cy="812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14793"/>
            <a:ext cx="10515600" cy="1154243"/>
          </a:xfrm>
        </p:spPr>
        <p:txBody>
          <a:bodyPr>
            <a:normAutofit/>
          </a:bodyPr>
          <a:lstStyle/>
          <a:p>
            <a:pPr algn="ctr"/>
            <a:r>
              <a:rPr lang="pt-BR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ABCM </a:t>
            </a:r>
            <a:r>
              <a:rPr lang="mr-IN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–</a:t>
            </a:r>
            <a:r>
              <a:rPr lang="pt-BR" sz="5400" dirty="0" smtClean="0">
                <a:solidFill>
                  <a:schemeClr val="accent6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Ações</a:t>
            </a:r>
            <a:endParaRPr lang="pt-BR" sz="5400" dirty="0">
              <a:solidFill>
                <a:schemeClr val="accent6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Fomentando ações com parcerias: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Abras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FMC: campanha de compra de produto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Parceira com </a:t>
            </a:r>
            <a:r>
              <a:rPr lang="pt-BR" dirty="0" err="1" smtClean="0"/>
              <a:t>Paripassu</a:t>
            </a:r>
            <a:r>
              <a:rPr lang="pt-BR" dirty="0"/>
              <a:t> </a:t>
            </a:r>
            <a:r>
              <a:rPr lang="pt-BR" dirty="0" smtClean="0"/>
              <a:t>e Arista para certificar 3 associados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Desenvolvimento de Normas Técnicas: prioridade para a Rastreabilidade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Projeto do Censo do Citros de Mesa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Projeto com </a:t>
            </a:r>
            <a:r>
              <a:rPr lang="pt-BR" dirty="0" err="1" smtClean="0"/>
              <a:t>Fundecitrus</a:t>
            </a:r>
            <a:r>
              <a:rPr lang="pt-BR" dirty="0" smtClean="0"/>
              <a:t> para definição de produtos para uso no Packing para sanitização de frutos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Site da ABCM com objetivo de ser um Portal </a:t>
            </a:r>
            <a:r>
              <a:rPr lang="mr-IN" dirty="0" smtClean="0"/>
              <a:t>–</a:t>
            </a:r>
            <a:r>
              <a:rPr lang="pt-BR" dirty="0" smtClean="0"/>
              <a:t> </a:t>
            </a:r>
            <a:r>
              <a:rPr lang="pt-BR" dirty="0" err="1" smtClean="0"/>
              <a:t>abcm.agr.br</a:t>
            </a:r>
            <a:endParaRPr lang="pt-BR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dirty="0" smtClean="0"/>
              <a:t>Atividade com a </a:t>
            </a:r>
            <a:r>
              <a:rPr lang="pt-BR" dirty="0" err="1" smtClean="0"/>
              <a:t>Co-Viva</a:t>
            </a:r>
            <a:r>
              <a:rPr lang="pt-BR" dirty="0" smtClean="0"/>
              <a:t> para elaborar o Plano Estratégico da ABCM em agosto de 2018 dias 8,9 e 10 </a:t>
            </a:r>
            <a:r>
              <a:rPr lang="mr-IN" dirty="0" smtClean="0"/>
              <a:t>–</a:t>
            </a:r>
            <a:r>
              <a:rPr lang="pt-BR" dirty="0" smtClean="0"/>
              <a:t> em Limeira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5" y="307731"/>
            <a:ext cx="1253399" cy="12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-0.02747 0.04607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2747 0.04607 L 0 -3.7037E-7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231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 0.00023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" b="132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1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do Baia" id="{E163547E-D673-C047-B5A1-44BDCEAD7A68}" vid="{7CA5DFC7-9DB9-1043-B760-285A44CE3021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Fundo Baia</Template>
  <TotalTime>88</TotalTime>
  <Words>506</Words>
  <Application>Microsoft Macintosh PowerPoint</Application>
  <PresentationFormat>Widescreen</PresentationFormat>
  <Paragraphs>45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 Rounded MT Bold</vt:lpstr>
      <vt:lpstr>Calibri</vt:lpstr>
      <vt:lpstr>Calibri Light</vt:lpstr>
      <vt:lpstr>Mangal</vt:lpstr>
      <vt:lpstr>Arial</vt:lpstr>
      <vt:lpstr>Tema do Office</vt:lpstr>
      <vt:lpstr>Citros de Mesa 2018</vt:lpstr>
      <vt:lpstr>Citros de Mesa 2018</vt:lpstr>
      <vt:lpstr>IN 21</vt:lpstr>
      <vt:lpstr>IN 21</vt:lpstr>
      <vt:lpstr>IN 21</vt:lpstr>
      <vt:lpstr>ABCM e IN 21</vt:lpstr>
      <vt:lpstr>ABCM – Ações</vt:lpstr>
      <vt:lpstr>ABCM – Ações</vt:lpstr>
      <vt:lpstr>Apresentação do PowerPoint</vt:lpstr>
      <vt:lpstr>Apresentação do PowerPoint</vt:lpstr>
      <vt:lpstr>Apresentação do PowerPoint</vt:lpstr>
      <vt:lpstr>Apresentação do PowerPoint</vt:lpstr>
      <vt:lpstr>OBRIGADO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Convenção 2017</dc:title>
  <dc:creator>emilio favero</dc:creator>
  <cp:lastModifiedBy>emilio favero</cp:lastModifiedBy>
  <cp:revision>12</cp:revision>
  <dcterms:created xsi:type="dcterms:W3CDTF">2018-06-27T11:57:53Z</dcterms:created>
  <dcterms:modified xsi:type="dcterms:W3CDTF">2018-06-27T13:26:02Z</dcterms:modified>
</cp:coreProperties>
</file>